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Raleway"/>
      <p:regular r:id="rId43"/>
      <p:bold r:id="rId44"/>
      <p:italic r:id="rId45"/>
      <p:boldItalic r:id="rId46"/>
    </p:embeddedFont>
    <p:embeddedFont>
      <p:font typeface="Roboto"/>
      <p:regular r:id="rId47"/>
      <p:bold r:id="rId48"/>
      <p:italic r:id="rId49"/>
      <p:boldItalic r:id="rId50"/>
    </p:embeddedFont>
    <p:embeddedFont>
      <p:font typeface="Lato"/>
      <p:regular r:id="rId51"/>
      <p:bold r:id="rId52"/>
      <p:italic r:id="rId53"/>
      <p:boldItalic r:id="rId54"/>
    </p:embeddedFont>
    <p:embeddedFont>
      <p:font typeface="Lato Light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aleway-bold.fntdata"/><Relationship Id="rId43" Type="http://schemas.openxmlformats.org/officeDocument/2006/relationships/font" Target="fonts/Raleway-regular.fntdata"/><Relationship Id="rId46" Type="http://schemas.openxmlformats.org/officeDocument/2006/relationships/font" Target="fonts/Raleway-boldItalic.fntdata"/><Relationship Id="rId45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Lato-italic.fntdata"/><Relationship Id="rId52" Type="http://schemas.openxmlformats.org/officeDocument/2006/relationships/font" Target="fonts/Lato-bold.fntdata"/><Relationship Id="rId11" Type="http://schemas.openxmlformats.org/officeDocument/2006/relationships/slide" Target="slides/slide6.xml"/><Relationship Id="rId55" Type="http://schemas.openxmlformats.org/officeDocument/2006/relationships/font" Target="fonts/LatoLight-regular.fntdata"/><Relationship Id="rId10" Type="http://schemas.openxmlformats.org/officeDocument/2006/relationships/slide" Target="slides/slide5.xml"/><Relationship Id="rId54" Type="http://schemas.openxmlformats.org/officeDocument/2006/relationships/font" Target="fonts/Lato-boldItalic.fntdata"/><Relationship Id="rId13" Type="http://schemas.openxmlformats.org/officeDocument/2006/relationships/slide" Target="slides/slide8.xml"/><Relationship Id="rId57" Type="http://schemas.openxmlformats.org/officeDocument/2006/relationships/font" Target="fonts/LatoLight-italic.fntdata"/><Relationship Id="rId12" Type="http://schemas.openxmlformats.org/officeDocument/2006/relationships/slide" Target="slides/slide7.xml"/><Relationship Id="rId56" Type="http://schemas.openxmlformats.org/officeDocument/2006/relationships/font" Target="fonts/LatoL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Lato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afc6958a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afc6958a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Merge title slide and slide 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31472ccb08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31472ccb08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in red in the graph the expressions that correspond to the red box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don’t even show the blue boxes?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last blue box disappear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1 min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b8da5d022e_37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b8da5d022e_37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694c4bba6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694c4bba6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Shrink code, merge slides 16 and 17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694c4bba6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694c4bba6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59b617c2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59b617c2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out that we’re hitting the limits of eqsat rather than LIAR itself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to do these graphs for doitgen rather than gemv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long does it take to step 6? → 5 minutes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59b617c2b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59b617c2b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Explain baseline visually using thick black line at 1. Start by showing empty graph with black line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Increase font size to smallest other font size on slide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Round to one digit after decimal point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Highlight poorly-performing benchmarks and explain why they </a:t>
            </a:r>
            <a:r>
              <a:rPr lang="en"/>
              <a:t>perform</a:t>
            </a:r>
            <a:r>
              <a:rPr lang="en"/>
              <a:t> poorly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What device + library are we running things on? → Put it in the title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Know the answer to the input size question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b8da5d022e_37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b8da5d022e_37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URL of my website as QR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bullet points that correspond to paper contributions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b8da5d022e_37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b8da5d022e_37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b8da5d022e_37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b8da5d022e_37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 graph bigger (and readable)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First show doitgen! Explain what red bar, blue bar are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Another slide: how long does it take to find these things?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Keep detailed graph as backup slide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Then show other benchmarks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Remove red bars and yellow bar, talk about baseline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Mention the time budget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31472ccb08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31472ccb08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why BLAS and PyTorch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data point (X% of people use PyTorch)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BLAS is a library interface from the eighties that is still in widespread 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Highly optimized implementations of the primtiives they provide on different devices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a88ab83a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a88ab83a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b8da5d022e_37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b8da5d022e_37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grayed out map/reduce (make it same slide as before)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no need to show this again?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698d52a4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698d52a4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698d52a4c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698d52a4c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698d52a4c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698d52a4c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698d52a4c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698d52a4c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98d52a4c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98d52a4c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698d52a4c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698d52a4c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698d52a4c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2698d52a4c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698d52a4c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698d52a4c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698d52a4c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698d52a4c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7fca7ddf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7fca7ddf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in one color, y in another color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 zip, map, reduce font size, change to gray color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698d52a4c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2698d52a4c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698d52a4c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698d52a4c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698d52a4c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2698d52a4c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698d52a4c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698d52a4c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b7fca7ddf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b7fca7ddf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Perhaps use parentheses for function arguments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 slides 3 and 4 into one slide → define what the function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b8da5d022e_37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b8da5d022e_37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same content but add colors to highlight patterns / line up content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something visual to show LHS is replaced by RHS (double columns?)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Replace cross and write down message: keyword – </a:t>
            </a:r>
            <a:r>
              <a:rPr lang="en"/>
              <a:t>how</a:t>
            </a:r>
            <a:r>
              <a:rPr lang="en"/>
              <a:t> many more rules do we need?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spend more than a minute on this slide → only describe first two lines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698d52a4c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698d52a4c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698d52a4c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2698d52a4c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7fca7ddf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7fca7dd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8da5d022e_37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8da5d022e_37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 contrast and test it with a horrible projector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8da5d022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b8da5d022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“CISC” vs “RISC”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citation → shows we’re not overstating our contributions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8da5d022e_37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b8da5d022e_37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8da5d022e_37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b8da5d022e_37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bed45a484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bed45a484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Replace slide w/ trivial application of eqsat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Relationship Id="rId4" Type="http://schemas.openxmlformats.org/officeDocument/2006/relationships/image" Target="../media/image35.png"/><Relationship Id="rId5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2437938" y="3453650"/>
            <a:ext cx="31056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dot(xs, full(N, 1))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–OR–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sum(xs)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4" name="Google Shape;74;p13"/>
          <p:cNvSpPr txBox="1"/>
          <p:nvPr>
            <p:ph idx="4294967295" type="ctrTitle"/>
          </p:nvPr>
        </p:nvSpPr>
        <p:spPr>
          <a:xfrm>
            <a:off x="324975" y="325425"/>
            <a:ext cx="83784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Latent Idiom Recognition</a:t>
            </a:r>
            <a:r>
              <a:rPr b="0" lang="en" sz="2600">
                <a:solidFill>
                  <a:schemeClr val="lt1"/>
                </a:solidFill>
              </a:rPr>
              <a:t> for a Minimalist Functional Array Language using Equality Saturation</a:t>
            </a:r>
            <a:br>
              <a:rPr lang="en" sz="3000">
                <a:solidFill>
                  <a:schemeClr val="lt1"/>
                </a:solidFill>
              </a:rPr>
            </a:br>
            <a:endParaRPr sz="1600">
              <a:solidFill>
                <a:schemeClr val="lt1"/>
              </a:solidFill>
            </a:endParaRPr>
          </a:p>
        </p:txBody>
      </p:sp>
      <p:sp>
        <p:nvSpPr>
          <p:cNvPr id="75" name="Google Shape;75;p13"/>
          <p:cNvSpPr txBox="1"/>
          <p:nvPr>
            <p:ph idx="4294967295" type="subTitle"/>
          </p:nvPr>
        </p:nvSpPr>
        <p:spPr>
          <a:xfrm>
            <a:off x="2371875" y="4325150"/>
            <a:ext cx="63315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</a:rPr>
              <a:t>Jonathan Van der Cruysse</a:t>
            </a:r>
            <a:r>
              <a:rPr lang="en">
                <a:solidFill>
                  <a:schemeClr val="lt1"/>
                </a:solidFill>
              </a:rPr>
              <a:t> and Christophe Dubach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McGill University – CGO ’24 – Tuesday March 5, 2024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1" y="4325200"/>
            <a:ext cx="2282051" cy="7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/>
        </p:nvSpPr>
        <p:spPr>
          <a:xfrm>
            <a:off x="1177263" y="1193825"/>
            <a:ext cx="131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library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177263" y="3365525"/>
            <a:ext cx="103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PyTorch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9" name="Google Shape;79;p13"/>
          <p:cNvCxnSpPr/>
          <p:nvPr/>
        </p:nvCxnSpPr>
        <p:spPr>
          <a:xfrm>
            <a:off x="1210288" y="2279675"/>
            <a:ext cx="648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3"/>
          <p:cNvCxnSpPr/>
          <p:nvPr/>
        </p:nvCxnSpPr>
        <p:spPr>
          <a:xfrm>
            <a:off x="1224388" y="3365525"/>
            <a:ext cx="6474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3"/>
          <p:cNvSpPr txBox="1"/>
          <p:nvPr/>
        </p:nvSpPr>
        <p:spPr>
          <a:xfrm>
            <a:off x="1177263" y="2270013"/>
            <a:ext cx="87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BLAS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5225" y="2441450"/>
            <a:ext cx="893175" cy="7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5">
            <a:alphaModFix/>
          </a:blip>
          <a:srcRect b="0" l="0" r="0" t="-1553"/>
          <a:stretch/>
        </p:blipFill>
        <p:spPr>
          <a:xfrm>
            <a:off x="6881925" y="3527278"/>
            <a:ext cx="899775" cy="779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3"/>
          <p:cNvCxnSpPr/>
          <p:nvPr/>
        </p:nvCxnSpPr>
        <p:spPr>
          <a:xfrm>
            <a:off x="5554663" y="3908531"/>
            <a:ext cx="1257900" cy="3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5" name="Google Shape;8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81925" y="1303700"/>
            <a:ext cx="899775" cy="7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437938" y="1241475"/>
            <a:ext cx="31056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for (i = 0; i &lt; N; i++) {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sum += xs[i];</a:t>
            </a:r>
            <a:b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7" name="Google Shape;87;p13"/>
          <p:cNvCxnSpPr/>
          <p:nvPr/>
        </p:nvCxnSpPr>
        <p:spPr>
          <a:xfrm>
            <a:off x="5554663" y="1670013"/>
            <a:ext cx="1254300" cy="14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3"/>
          <p:cNvCxnSpPr/>
          <p:nvPr/>
        </p:nvCxnSpPr>
        <p:spPr>
          <a:xfrm>
            <a:off x="5556463" y="2815388"/>
            <a:ext cx="1254300" cy="14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" name="Google Shape;89;p13"/>
          <p:cNvSpPr txBox="1"/>
          <p:nvPr/>
        </p:nvSpPr>
        <p:spPr>
          <a:xfrm>
            <a:off x="2437938" y="2386850"/>
            <a:ext cx="31056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double ones[N] = { 1, 1, … };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ddot(N, xs, 1, ones, 1);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/>
          <p:nvPr/>
        </p:nvSpPr>
        <p:spPr>
          <a:xfrm>
            <a:off x="137350" y="4355375"/>
            <a:ext cx="1532700" cy="3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1" name="Google Shape;311;p22"/>
          <p:cNvSpPr/>
          <p:nvPr/>
        </p:nvSpPr>
        <p:spPr>
          <a:xfrm>
            <a:off x="4963975" y="3115525"/>
            <a:ext cx="1246500" cy="46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2"/>
          <p:cNvSpPr/>
          <p:nvPr/>
        </p:nvSpPr>
        <p:spPr>
          <a:xfrm>
            <a:off x="2641875" y="1350850"/>
            <a:ext cx="1722900" cy="46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2"/>
          <p:cNvSpPr/>
          <p:nvPr/>
        </p:nvSpPr>
        <p:spPr>
          <a:xfrm>
            <a:off x="2350525" y="1913675"/>
            <a:ext cx="452700" cy="46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2"/>
          <p:cNvSpPr/>
          <p:nvPr/>
        </p:nvSpPr>
        <p:spPr>
          <a:xfrm>
            <a:off x="2914725" y="1913675"/>
            <a:ext cx="452700" cy="46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2"/>
          <p:cNvSpPr/>
          <p:nvPr/>
        </p:nvSpPr>
        <p:spPr>
          <a:xfrm>
            <a:off x="3478925" y="1913675"/>
            <a:ext cx="504300" cy="46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2"/>
          <p:cNvSpPr/>
          <p:nvPr/>
        </p:nvSpPr>
        <p:spPr>
          <a:xfrm>
            <a:off x="2914725" y="2476500"/>
            <a:ext cx="452700" cy="46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2"/>
          <p:cNvSpPr/>
          <p:nvPr/>
        </p:nvSpPr>
        <p:spPr>
          <a:xfrm>
            <a:off x="2914725" y="3039325"/>
            <a:ext cx="452700" cy="46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2"/>
          <p:cNvSpPr/>
          <p:nvPr/>
        </p:nvSpPr>
        <p:spPr>
          <a:xfrm>
            <a:off x="2341525" y="3630450"/>
            <a:ext cx="475500" cy="46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20" name="Google Shape;320;p22"/>
          <p:cNvSpPr/>
          <p:nvPr/>
        </p:nvSpPr>
        <p:spPr>
          <a:xfrm>
            <a:off x="2687175" y="1385950"/>
            <a:ext cx="907800" cy="393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fold N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1" name="Google Shape;321;p22"/>
          <p:cNvSpPr/>
          <p:nvPr/>
        </p:nvSpPr>
        <p:spPr>
          <a:xfrm>
            <a:off x="2395825" y="1948775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2" name="Google Shape;322;p22"/>
          <p:cNvSpPr/>
          <p:nvPr/>
        </p:nvSpPr>
        <p:spPr>
          <a:xfrm>
            <a:off x="2957625" y="1948775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λ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3519425" y="1948775"/>
            <a:ext cx="4233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xs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2957625" y="2511600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λ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5" name="Google Shape;325;p22"/>
          <p:cNvSpPr/>
          <p:nvPr/>
        </p:nvSpPr>
        <p:spPr>
          <a:xfrm>
            <a:off x="2957625" y="3074425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6" name="Google Shape;326;p22"/>
          <p:cNvSpPr/>
          <p:nvPr/>
        </p:nvSpPr>
        <p:spPr>
          <a:xfrm>
            <a:off x="2375575" y="3665550"/>
            <a:ext cx="4074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•</a:t>
            </a:r>
            <a:r>
              <a:rPr baseline="-25000"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aseline="-250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7" name="Google Shape;327;p22"/>
          <p:cNvSpPr/>
          <p:nvPr/>
        </p:nvSpPr>
        <p:spPr>
          <a:xfrm>
            <a:off x="2903325" y="3637250"/>
            <a:ext cx="1325700" cy="46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2"/>
          <p:cNvSpPr/>
          <p:nvPr/>
        </p:nvSpPr>
        <p:spPr>
          <a:xfrm>
            <a:off x="2937375" y="3672350"/>
            <a:ext cx="4074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@</a:t>
            </a:r>
            <a:endParaRPr baseline="-250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9" name="Google Shape;329;p22"/>
          <p:cNvSpPr/>
          <p:nvPr/>
        </p:nvSpPr>
        <p:spPr>
          <a:xfrm>
            <a:off x="3710725" y="4212150"/>
            <a:ext cx="475500" cy="46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2"/>
          <p:cNvSpPr/>
          <p:nvPr/>
        </p:nvSpPr>
        <p:spPr>
          <a:xfrm>
            <a:off x="3744775" y="4247250"/>
            <a:ext cx="4074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•</a:t>
            </a:r>
            <a:r>
              <a:rPr baseline="-25000"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aseline="-250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1" name="Google Shape;331;p22"/>
          <p:cNvSpPr/>
          <p:nvPr/>
        </p:nvSpPr>
        <p:spPr>
          <a:xfrm>
            <a:off x="3786925" y="1385950"/>
            <a:ext cx="5487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endParaRPr b="1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2" name="Google Shape;332;p22"/>
          <p:cNvSpPr/>
          <p:nvPr/>
        </p:nvSpPr>
        <p:spPr>
          <a:xfrm>
            <a:off x="4229025" y="2476500"/>
            <a:ext cx="452700" cy="46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4271925" y="2511600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λ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4" name="Google Shape;334;p22"/>
          <p:cNvSpPr/>
          <p:nvPr/>
        </p:nvSpPr>
        <p:spPr>
          <a:xfrm>
            <a:off x="4963975" y="2476500"/>
            <a:ext cx="1756200" cy="46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5009275" y="2511600"/>
            <a:ext cx="907800" cy="393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build</a:t>
            </a: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N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6" name="Google Shape;336;p22"/>
          <p:cNvSpPr/>
          <p:nvPr/>
        </p:nvSpPr>
        <p:spPr>
          <a:xfrm>
            <a:off x="6032825" y="2511600"/>
            <a:ext cx="6576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fill</a:t>
            </a:r>
            <a:endParaRPr b="1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7" name="Google Shape;337;p22"/>
          <p:cNvSpPr/>
          <p:nvPr/>
        </p:nvSpPr>
        <p:spPr>
          <a:xfrm>
            <a:off x="5020825" y="3156650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5798425" y="3150625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@</a:t>
            </a:r>
            <a:endParaRPr baseline="-250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3802625" y="3678375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40" name="Google Shape;340;p22"/>
          <p:cNvCxnSpPr>
            <a:stCxn id="320" idx="2"/>
            <a:endCxn id="313" idx="0"/>
          </p:cNvCxnSpPr>
          <p:nvPr/>
        </p:nvCxnSpPr>
        <p:spPr>
          <a:xfrm rot="5400000">
            <a:off x="2791875" y="1564450"/>
            <a:ext cx="134100" cy="5643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1" name="Google Shape;341;p22"/>
          <p:cNvCxnSpPr>
            <a:stCxn id="320" idx="2"/>
            <a:endCxn id="314" idx="0"/>
          </p:cNvCxnSpPr>
          <p:nvPr/>
        </p:nvCxnSpPr>
        <p:spPr>
          <a:xfrm flipH="1" rot="-5400000">
            <a:off x="3074325" y="1846300"/>
            <a:ext cx="134100" cy="6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2" name="Google Shape;342;p22"/>
          <p:cNvCxnSpPr>
            <a:stCxn id="322" idx="2"/>
            <a:endCxn id="316" idx="0"/>
          </p:cNvCxnSpPr>
          <p:nvPr/>
        </p:nvCxnSpPr>
        <p:spPr>
          <a:xfrm flipH="1" rot="-5400000">
            <a:off x="3074325" y="2409125"/>
            <a:ext cx="134100" cy="6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3" name="Google Shape;343;p22"/>
          <p:cNvCxnSpPr>
            <a:stCxn id="324" idx="2"/>
            <a:endCxn id="317" idx="0"/>
          </p:cNvCxnSpPr>
          <p:nvPr/>
        </p:nvCxnSpPr>
        <p:spPr>
          <a:xfrm flipH="1" rot="-5400000">
            <a:off x="3074325" y="2971950"/>
            <a:ext cx="134100" cy="6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4" name="Google Shape;344;p22"/>
          <p:cNvCxnSpPr>
            <a:stCxn id="325" idx="2"/>
            <a:endCxn id="318" idx="0"/>
          </p:cNvCxnSpPr>
          <p:nvPr/>
        </p:nvCxnSpPr>
        <p:spPr>
          <a:xfrm rot="5400000">
            <a:off x="2778975" y="3268225"/>
            <a:ext cx="162300" cy="561900"/>
          </a:xfrm>
          <a:prstGeom prst="bentConnector3">
            <a:avLst>
              <a:gd fmla="val 50039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5" name="Google Shape;345;p22"/>
          <p:cNvCxnSpPr>
            <a:stCxn id="325" idx="2"/>
            <a:endCxn id="327" idx="0"/>
          </p:cNvCxnSpPr>
          <p:nvPr/>
        </p:nvCxnSpPr>
        <p:spPr>
          <a:xfrm flipH="1" rot="-5400000">
            <a:off x="3269025" y="3340075"/>
            <a:ext cx="169200" cy="4251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6" name="Google Shape;346;p22"/>
          <p:cNvCxnSpPr>
            <a:stCxn id="328" idx="2"/>
            <a:endCxn id="329" idx="0"/>
          </p:cNvCxnSpPr>
          <p:nvPr/>
        </p:nvCxnSpPr>
        <p:spPr>
          <a:xfrm flipH="1" rot="-5400000">
            <a:off x="3471675" y="3735350"/>
            <a:ext cx="146100" cy="807300"/>
          </a:xfrm>
          <a:prstGeom prst="bentConnector3">
            <a:avLst>
              <a:gd fmla="val 50034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7" name="Google Shape;347;p22"/>
          <p:cNvCxnSpPr>
            <a:stCxn id="328" idx="3"/>
            <a:endCxn id="323" idx="2"/>
          </p:cNvCxnSpPr>
          <p:nvPr/>
        </p:nvCxnSpPr>
        <p:spPr>
          <a:xfrm flipH="1" rot="10800000">
            <a:off x="3344775" y="2342450"/>
            <a:ext cx="386400" cy="1526700"/>
          </a:xfrm>
          <a:prstGeom prst="bentConnector2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8" name="Google Shape;348;p22"/>
          <p:cNvCxnSpPr>
            <a:stCxn id="331" idx="2"/>
            <a:endCxn id="315" idx="0"/>
          </p:cNvCxnSpPr>
          <p:nvPr/>
        </p:nvCxnSpPr>
        <p:spPr>
          <a:xfrm rot="5400000">
            <a:off x="3829075" y="1681450"/>
            <a:ext cx="134100" cy="3303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9" name="Google Shape;349;p22"/>
          <p:cNvCxnSpPr>
            <a:stCxn id="331" idx="2"/>
            <a:endCxn id="334" idx="0"/>
          </p:cNvCxnSpPr>
          <p:nvPr/>
        </p:nvCxnSpPr>
        <p:spPr>
          <a:xfrm flipH="1" rot="-5400000">
            <a:off x="4603225" y="1237600"/>
            <a:ext cx="696900" cy="17808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0" name="Google Shape;350;p22"/>
          <p:cNvCxnSpPr>
            <a:stCxn id="339" idx="0"/>
            <a:endCxn id="327" idx="0"/>
          </p:cNvCxnSpPr>
          <p:nvPr/>
        </p:nvCxnSpPr>
        <p:spPr>
          <a:xfrm flipH="1" rot="5400000">
            <a:off x="3755525" y="3447825"/>
            <a:ext cx="41100" cy="420000"/>
          </a:xfrm>
          <a:prstGeom prst="bentConnector3">
            <a:avLst>
              <a:gd fmla="val 67944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1" name="Google Shape;351;p22"/>
          <p:cNvCxnSpPr>
            <a:endCxn id="311" idx="2"/>
          </p:cNvCxnSpPr>
          <p:nvPr/>
        </p:nvCxnSpPr>
        <p:spPr>
          <a:xfrm flipH="1" rot="10800000">
            <a:off x="4229125" y="3579325"/>
            <a:ext cx="1358100" cy="366000"/>
          </a:xfrm>
          <a:prstGeom prst="bentConnector2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2" name="Google Shape;352;p22"/>
          <p:cNvCxnSpPr>
            <a:stCxn id="338" idx="0"/>
            <a:endCxn id="334" idx="2"/>
          </p:cNvCxnSpPr>
          <p:nvPr/>
        </p:nvCxnSpPr>
        <p:spPr>
          <a:xfrm flipH="1" rot="5400000">
            <a:off x="5806825" y="2975575"/>
            <a:ext cx="210300" cy="1398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3" name="Google Shape;353;p22"/>
          <p:cNvCxnSpPr>
            <a:stCxn id="338" idx="2"/>
            <a:endCxn id="329" idx="3"/>
          </p:cNvCxnSpPr>
          <p:nvPr/>
        </p:nvCxnSpPr>
        <p:spPr>
          <a:xfrm rot="5400000">
            <a:off x="4634275" y="3096325"/>
            <a:ext cx="899700" cy="1795500"/>
          </a:xfrm>
          <a:prstGeom prst="bentConnector2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4" name="Google Shape;354;p22"/>
          <p:cNvCxnSpPr>
            <a:stCxn id="335" idx="1"/>
            <a:endCxn id="332" idx="3"/>
          </p:cNvCxnSpPr>
          <p:nvPr/>
        </p:nvCxnSpPr>
        <p:spPr>
          <a:xfrm flipH="1">
            <a:off x="4681675" y="2708400"/>
            <a:ext cx="327600" cy="6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5" name="Google Shape;355;p22"/>
          <p:cNvCxnSpPr>
            <a:endCxn id="311" idx="1"/>
          </p:cNvCxnSpPr>
          <p:nvPr/>
        </p:nvCxnSpPr>
        <p:spPr>
          <a:xfrm>
            <a:off x="4455475" y="2905225"/>
            <a:ext cx="508500" cy="442200"/>
          </a:xfrm>
          <a:prstGeom prst="bentConnector3">
            <a:avLst>
              <a:gd fmla="val 1318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6" name="Google Shape;356;p22"/>
          <p:cNvCxnSpPr>
            <a:stCxn id="336" idx="2"/>
            <a:endCxn id="311" idx="3"/>
          </p:cNvCxnSpPr>
          <p:nvPr/>
        </p:nvCxnSpPr>
        <p:spPr>
          <a:xfrm rot="5400000">
            <a:off x="6064925" y="3050700"/>
            <a:ext cx="442200" cy="151200"/>
          </a:xfrm>
          <a:prstGeom prst="bentConnector2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7" name="Google Shape;357;p22"/>
          <p:cNvSpPr txBox="1"/>
          <p:nvPr/>
        </p:nvSpPr>
        <p:spPr>
          <a:xfrm>
            <a:off x="4315325" y="4018250"/>
            <a:ext cx="1079100" cy="4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x = x *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" name="Google Shape;358;p22"/>
          <p:cNvSpPr txBox="1"/>
          <p:nvPr/>
        </p:nvSpPr>
        <p:spPr>
          <a:xfrm>
            <a:off x="6761675" y="2266250"/>
            <a:ext cx="2273100" cy="61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x = (λa. x)(y)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f(i) = build(N, f)@i</a:t>
            </a:r>
            <a:endParaRPr baseline="-250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9" name="Google Shape;359;p22"/>
          <p:cNvSpPr txBox="1"/>
          <p:nvPr/>
        </p:nvSpPr>
        <p:spPr>
          <a:xfrm>
            <a:off x="6361625" y="3002400"/>
            <a:ext cx="2685000" cy="4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fill</a:t>
            </a: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(c) = build(N, λi. c)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4463925" y="1419700"/>
            <a:ext cx="3436800" cy="61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(A, B) =</a:t>
            </a:r>
            <a:b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ifold(N, λa.λi. A@i + B@i + a)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119425" y="2232950"/>
            <a:ext cx="275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Expressions in e-graph:</a:t>
            </a:r>
            <a:endParaRPr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119425" y="2546650"/>
            <a:ext cx="275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ifold(N, 0, λa.λi. xs@i</a:t>
            </a:r>
            <a: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 + a)</a:t>
            </a:r>
            <a:endParaRPr sz="12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3" name="Google Shape;363;p22"/>
          <p:cNvSpPr txBox="1"/>
          <p:nvPr/>
        </p:nvSpPr>
        <p:spPr>
          <a:xfrm>
            <a:off x="119425" y="2779425"/>
            <a:ext cx="302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ifold(N, 0, λa.</a:t>
            </a:r>
            <a: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λ</a:t>
            </a:r>
            <a: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i. xs@i * 1 + a)</a:t>
            </a:r>
            <a:endParaRPr sz="12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4" name="Google Shape;364;p22"/>
          <p:cNvSpPr txBox="1"/>
          <p:nvPr/>
        </p:nvSpPr>
        <p:spPr>
          <a:xfrm>
            <a:off x="119425" y="3007338"/>
            <a:ext cx="275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ifold(N, 0, λa.λi.</a:t>
            </a:r>
            <a:b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  xs@i * build(N, λj. 1)@i</a:t>
            </a:r>
            <a:b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  + a)</a:t>
            </a:r>
            <a:endParaRPr sz="12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5" name="Google Shape;365;p22"/>
          <p:cNvSpPr txBox="1"/>
          <p:nvPr/>
        </p:nvSpPr>
        <p:spPr>
          <a:xfrm>
            <a:off x="119425" y="3837638"/>
            <a:ext cx="275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ifold(N, 0, λa.λi.</a:t>
            </a:r>
            <a:b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  xs@i * </a:t>
            </a:r>
            <a:r>
              <a:rPr b="1"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fill</a:t>
            </a:r>
            <a:r>
              <a:rPr lang="en" sz="12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(1)@i + a)</a:t>
            </a:r>
            <a:endParaRPr sz="12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6" name="Google Shape;366;p22"/>
          <p:cNvSpPr txBox="1"/>
          <p:nvPr/>
        </p:nvSpPr>
        <p:spPr>
          <a:xfrm>
            <a:off x="119425" y="4335600"/>
            <a:ext cx="1532700" cy="36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</a:t>
            </a:r>
            <a:r>
              <a:rPr b="1"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fill</a:t>
            </a: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(1))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7" name="Google Shape;367;p22"/>
          <p:cNvSpPr txBox="1"/>
          <p:nvPr>
            <p:ph idx="4294967295" type="title"/>
          </p:nvPr>
        </p:nvSpPr>
        <p:spPr>
          <a:xfrm>
            <a:off x="535775" y="319150"/>
            <a:ext cx="82140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Combining the three ingredients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368" name="Google Shape;368;p22"/>
          <p:cNvSpPr/>
          <p:nvPr/>
        </p:nvSpPr>
        <p:spPr>
          <a:xfrm>
            <a:off x="3519425" y="1948775"/>
            <a:ext cx="423300" cy="393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xs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9" name="Google Shape;369;p22"/>
          <p:cNvSpPr/>
          <p:nvPr/>
        </p:nvSpPr>
        <p:spPr>
          <a:xfrm>
            <a:off x="3786925" y="1385950"/>
            <a:ext cx="548700" cy="393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endParaRPr b="1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0" name="Google Shape;370;p22"/>
          <p:cNvSpPr/>
          <p:nvPr/>
        </p:nvSpPr>
        <p:spPr>
          <a:xfrm>
            <a:off x="6032825" y="2511600"/>
            <a:ext cx="657600" cy="393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fill</a:t>
            </a:r>
            <a:endParaRPr b="1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1" name="Google Shape;371;p22"/>
          <p:cNvSpPr/>
          <p:nvPr/>
        </p:nvSpPr>
        <p:spPr>
          <a:xfrm>
            <a:off x="5020825" y="3156650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23"/>
          <p:cNvSpPr txBox="1"/>
          <p:nvPr/>
        </p:nvSpPr>
        <p:spPr>
          <a:xfrm>
            <a:off x="383825" y="1312063"/>
            <a:ext cx="1627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PolyBench C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8" name="Google Shape;378;p23"/>
          <p:cNvSpPr txBox="1"/>
          <p:nvPr/>
        </p:nvSpPr>
        <p:spPr>
          <a:xfrm>
            <a:off x="383825" y="2377250"/>
            <a:ext cx="15819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Minimalist IR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p23"/>
          <p:cNvSpPr txBox="1"/>
          <p:nvPr/>
        </p:nvSpPr>
        <p:spPr>
          <a:xfrm>
            <a:off x="383825" y="2985950"/>
            <a:ext cx="15819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IR with library calls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" name="Google Shape;380;p23"/>
          <p:cNvSpPr txBox="1"/>
          <p:nvPr/>
        </p:nvSpPr>
        <p:spPr>
          <a:xfrm>
            <a:off x="383825" y="3775250"/>
            <a:ext cx="15819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 code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2730100" y="1304925"/>
            <a:ext cx="23019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sum = 0.0;</a:t>
            </a:r>
            <a:b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 (i = 0; i &lt; N; i++) {</a:t>
            </a:r>
            <a:b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sum += xs[i] * ys[i];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2669469" y="3075330"/>
            <a:ext cx="4617900" cy="4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3" name="Google Shape;383;p23"/>
          <p:cNvSpPr txBox="1"/>
          <p:nvPr/>
        </p:nvSpPr>
        <p:spPr>
          <a:xfrm>
            <a:off x="2644750" y="3050500"/>
            <a:ext cx="4617900" cy="48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4" name="Google Shape;384;p23"/>
          <p:cNvSpPr txBox="1"/>
          <p:nvPr/>
        </p:nvSpPr>
        <p:spPr>
          <a:xfrm>
            <a:off x="2730100" y="2377250"/>
            <a:ext cx="280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ifold N 0 (λa. λi. a + xs@i)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5" name="Google Shape;385;p23"/>
          <p:cNvSpPr txBox="1"/>
          <p:nvPr/>
        </p:nvSpPr>
        <p:spPr>
          <a:xfrm>
            <a:off x="6227700" y="2985950"/>
            <a:ext cx="109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PyTorch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sum(xs)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6" name="Google Shape;386;p23"/>
          <p:cNvSpPr txBox="1"/>
          <p:nvPr/>
        </p:nvSpPr>
        <p:spPr>
          <a:xfrm>
            <a:off x="2730100" y="2985950"/>
            <a:ext cx="19761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BLAS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ddot(xs, [1, 1, …])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7" name="Google Shape;387;p23"/>
          <p:cNvSpPr txBox="1"/>
          <p:nvPr/>
        </p:nvSpPr>
        <p:spPr>
          <a:xfrm>
            <a:off x="2730100" y="3788275"/>
            <a:ext cx="3031500" cy="10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BLAS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double ones[N] = { 1, 1, … };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ddot(N, xs, 1, ones, 1);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8" name="Google Shape;388;p23"/>
          <p:cNvSpPr txBox="1"/>
          <p:nvPr/>
        </p:nvSpPr>
        <p:spPr>
          <a:xfrm>
            <a:off x="3881050" y="3552063"/>
            <a:ext cx="54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[3]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p23"/>
          <p:cNvSpPr txBox="1"/>
          <p:nvPr/>
        </p:nvSpPr>
        <p:spPr>
          <a:xfrm>
            <a:off x="328425" y="4700900"/>
            <a:ext cx="820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[3]:</a:t>
            </a: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Z. Lin, C. Dubach. 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From functional to imperative: combining destination-passing style and views. </a:t>
            </a:r>
            <a:r>
              <a:rPr b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ARRAY 2022</a:t>
            </a:r>
            <a:endParaRPr b="1"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0" name="Google Shape;390;p23"/>
          <p:cNvCxnSpPr>
            <a:stCxn id="381" idx="2"/>
          </p:cNvCxnSpPr>
          <p:nvPr/>
        </p:nvCxnSpPr>
        <p:spPr>
          <a:xfrm>
            <a:off x="3881050" y="2201025"/>
            <a:ext cx="0" cy="1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1" name="Google Shape;391;p23"/>
          <p:cNvCxnSpPr/>
          <p:nvPr/>
        </p:nvCxnSpPr>
        <p:spPr>
          <a:xfrm>
            <a:off x="3881050" y="2810625"/>
            <a:ext cx="0" cy="1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2" name="Google Shape;392;p23"/>
          <p:cNvCxnSpPr/>
          <p:nvPr/>
        </p:nvCxnSpPr>
        <p:spPr>
          <a:xfrm>
            <a:off x="3881050" y="3648825"/>
            <a:ext cx="0" cy="1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3" name="Google Shape;393;p23"/>
          <p:cNvCxnSpPr/>
          <p:nvPr/>
        </p:nvCxnSpPr>
        <p:spPr>
          <a:xfrm>
            <a:off x="6624250" y="2810625"/>
            <a:ext cx="0" cy="1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4" name="Google Shape;394;p23"/>
          <p:cNvSpPr txBox="1"/>
          <p:nvPr>
            <p:ph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Evaluation methodology</a:t>
            </a:r>
            <a:endParaRPr sz="3600"/>
          </a:p>
        </p:txBody>
      </p:sp>
      <p:sp>
        <p:nvSpPr>
          <p:cNvPr id="395" name="Google Shape;395;p23"/>
          <p:cNvSpPr txBox="1"/>
          <p:nvPr/>
        </p:nvSpPr>
        <p:spPr>
          <a:xfrm>
            <a:off x="4782100" y="2663175"/>
            <a:ext cx="75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LIAR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01" name="Google Shape;401;p24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PolyBench: </a:t>
            </a:r>
            <a:r>
              <a:rPr lang="en" sz="3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doitgen</a:t>
            </a:r>
            <a:r>
              <a:rPr lang="en" sz="3600">
                <a:solidFill>
                  <a:schemeClr val="lt1"/>
                </a:solidFill>
              </a:rPr>
              <a:t> example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402" name="Google Shape;402;p24"/>
          <p:cNvSpPr txBox="1"/>
          <p:nvPr/>
        </p:nvSpPr>
        <p:spPr>
          <a:xfrm>
            <a:off x="438900" y="1000925"/>
            <a:ext cx="8266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rPr>
              <a:t>for (int r = 0; r &lt; R; r++) {</a:t>
            </a:r>
            <a:endParaRPr sz="1800">
              <a:solidFill>
                <a:srgbClr val="EFEFE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rPr>
              <a:t>  for (int q = 0; q &lt; Q; q++) {</a:t>
            </a:r>
            <a:endParaRPr sz="1800">
              <a:solidFill>
                <a:srgbClr val="EFEFE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rPr>
              <a:t>    for (int p = 0; p &lt; P; p++) {</a:t>
            </a:r>
            <a:endParaRPr sz="1800">
              <a:solidFill>
                <a:srgbClr val="EFEFE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sum[p] = 0.0;</a:t>
            </a:r>
            <a:endParaRPr b="1"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rPr>
              <a:t>for (int s = 0; s &lt; P; s++) {</a:t>
            </a:r>
            <a:endParaRPr sz="1800">
              <a:solidFill>
                <a:srgbClr val="EFEFE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sum[p] += A</a:t>
            </a: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r][q][s] * B[s][p];</a:t>
            </a:r>
            <a:endParaRPr b="1"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EFEFE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EFEFE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rPr>
              <a:t>for (int p = 0; p &lt; P; p++) {</a:t>
            </a:r>
            <a:endParaRPr sz="1800">
              <a:solidFill>
                <a:srgbClr val="EFEFE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A[r][q][p] = sum[p];</a:t>
            </a:r>
            <a:endParaRPr b="1"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EFEFE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800">
              <a:solidFill>
                <a:srgbClr val="EFEFE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EFEFE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5"/>
          <p:cNvSpPr txBox="1"/>
          <p:nvPr/>
        </p:nvSpPr>
        <p:spPr>
          <a:xfrm>
            <a:off x="1531811" y="1035875"/>
            <a:ext cx="6113100" cy="73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8" name="Google Shape;408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09" name="Google Shape;409;p25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PolyBench: </a:t>
            </a:r>
            <a:r>
              <a:rPr lang="en" sz="3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doitgen</a:t>
            </a:r>
            <a:r>
              <a:rPr lang="en" sz="3600">
                <a:solidFill>
                  <a:schemeClr val="lt1"/>
                </a:solidFill>
              </a:rPr>
              <a:t> example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410" name="Google Shape;410;p25"/>
          <p:cNvSpPr txBox="1"/>
          <p:nvPr/>
        </p:nvSpPr>
        <p:spPr>
          <a:xfrm>
            <a:off x="1499088" y="998400"/>
            <a:ext cx="6113100" cy="73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build(N, λr. build(N, λq. build(N, λp. 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ifold(N, 0, λa. λs. A@r@q@s * B@s@p + a))))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1" name="Google Shape;411;p25"/>
          <p:cNvSpPr txBox="1"/>
          <p:nvPr/>
        </p:nvSpPr>
        <p:spPr>
          <a:xfrm>
            <a:off x="535775" y="2016225"/>
            <a:ext cx="275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Targeting PyTorch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p25"/>
          <p:cNvSpPr txBox="1"/>
          <p:nvPr/>
        </p:nvSpPr>
        <p:spPr>
          <a:xfrm>
            <a:off x="535775" y="2437675"/>
            <a:ext cx="517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build(N, λr. </a:t>
            </a: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mm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(A@r, </a:t>
            </a: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transpose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(B)))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3" name="Google Shape;413;p25"/>
          <p:cNvSpPr txBox="1"/>
          <p:nvPr/>
        </p:nvSpPr>
        <p:spPr>
          <a:xfrm>
            <a:off x="535775" y="2987550"/>
            <a:ext cx="275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Targeting BLAS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535775" y="3409000"/>
            <a:ext cx="793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build(N, λr. </a:t>
            </a: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dgemm</a:t>
            </a:r>
            <a:r>
              <a:rPr baseline="30000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F,T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(1, A@r, B, 0, build(N, λq. </a:t>
            </a: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memset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(0)))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26"/>
          <p:cNvPicPr preferRelativeResize="0"/>
          <p:nvPr/>
        </p:nvPicPr>
        <p:blipFill rotWithShape="1">
          <a:blip r:embed="rId3">
            <a:alphaModFix/>
          </a:blip>
          <a:srcRect b="13919" l="0" r="56623" t="0"/>
          <a:stretch/>
        </p:blipFill>
        <p:spPr>
          <a:xfrm>
            <a:off x="4391325" y="999976"/>
            <a:ext cx="3966298" cy="23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6"/>
          <p:cNvPicPr preferRelativeResize="0"/>
          <p:nvPr/>
        </p:nvPicPr>
        <p:blipFill rotWithShape="1">
          <a:blip r:embed="rId3">
            <a:alphaModFix/>
          </a:blip>
          <a:srcRect b="11465" l="53366" r="0" t="0"/>
          <a:stretch/>
        </p:blipFill>
        <p:spPr>
          <a:xfrm>
            <a:off x="223950" y="1016613"/>
            <a:ext cx="4264050" cy="23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6"/>
          <p:cNvSpPr/>
          <p:nvPr/>
        </p:nvSpPr>
        <p:spPr>
          <a:xfrm>
            <a:off x="4353275" y="966950"/>
            <a:ext cx="3966300" cy="237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3" name="Google Shape;423;p26"/>
          <p:cNvSpPr/>
          <p:nvPr/>
        </p:nvSpPr>
        <p:spPr>
          <a:xfrm>
            <a:off x="1003650" y="1481950"/>
            <a:ext cx="2988300" cy="123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6"/>
          <p:cNvSpPr txBox="1"/>
          <p:nvPr>
            <p:ph idx="4294967295"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Solutions over time</a:t>
            </a:r>
            <a:br>
              <a:rPr lang="en" sz="2400">
                <a:solidFill>
                  <a:schemeClr val="dk1"/>
                </a:solidFill>
              </a:rPr>
            </a:br>
            <a: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doitgen</a:t>
            </a:r>
            <a:r>
              <a:rPr lang="en" sz="1400">
                <a:solidFill>
                  <a:srgbClr val="999999"/>
                </a:solidFill>
              </a:rPr>
              <a:t> benchmark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25" name="Google Shape;425;p26"/>
          <p:cNvSpPr txBox="1"/>
          <p:nvPr/>
        </p:nvSpPr>
        <p:spPr>
          <a:xfrm>
            <a:off x="1981425" y="3313225"/>
            <a:ext cx="110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PyTorch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" name="Google Shape;426;p26"/>
          <p:cNvSpPr txBox="1"/>
          <p:nvPr/>
        </p:nvSpPr>
        <p:spPr>
          <a:xfrm>
            <a:off x="6132975" y="3313225"/>
            <a:ext cx="110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BLAS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2" name="Google Shape;432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75" y="1149050"/>
            <a:ext cx="7535048" cy="369757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7"/>
          <p:cNvSpPr txBox="1"/>
          <p:nvPr>
            <p:ph idx="4294967295"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Run time speedup</a:t>
            </a:r>
            <a:br>
              <a:rPr lang="en" sz="2400">
                <a:solidFill>
                  <a:schemeClr val="dk1"/>
                </a:solidFill>
              </a:rPr>
            </a:br>
            <a:r>
              <a:rPr lang="en" sz="1400">
                <a:solidFill>
                  <a:srgbClr val="999999"/>
                </a:solidFill>
              </a:rPr>
              <a:t>Compared to PolyBench C kernels, BLAS parallel CPU library</a:t>
            </a:r>
            <a:endParaRPr/>
          </a:p>
        </p:txBody>
      </p:sp>
      <p:sp>
        <p:nvSpPr>
          <p:cNvPr id="434" name="Google Shape;434;p27"/>
          <p:cNvSpPr/>
          <p:nvPr/>
        </p:nvSpPr>
        <p:spPr>
          <a:xfrm>
            <a:off x="1792100" y="1521975"/>
            <a:ext cx="776100" cy="23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7"/>
          <p:cNvSpPr/>
          <p:nvPr/>
        </p:nvSpPr>
        <p:spPr>
          <a:xfrm>
            <a:off x="2984500" y="1561900"/>
            <a:ext cx="5048700" cy="228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7"/>
          <p:cNvSpPr/>
          <p:nvPr/>
        </p:nvSpPr>
        <p:spPr>
          <a:xfrm>
            <a:off x="7629800" y="1422375"/>
            <a:ext cx="868200" cy="24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7"/>
          <p:cNvSpPr/>
          <p:nvPr/>
        </p:nvSpPr>
        <p:spPr>
          <a:xfrm>
            <a:off x="2490600" y="1521975"/>
            <a:ext cx="548700" cy="23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8" name="Google Shape;438;p27"/>
          <p:cNvCxnSpPr/>
          <p:nvPr/>
        </p:nvCxnSpPr>
        <p:spPr>
          <a:xfrm>
            <a:off x="1742725" y="2633775"/>
            <a:ext cx="6392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44" name="Google Shape;444;p2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Minimalist IR</a:t>
            </a:r>
            <a:r>
              <a:rPr lang="en"/>
              <a:t> simplifies semantics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Language rules + library idioms</a:t>
            </a:r>
            <a:r>
              <a:rPr lang="en"/>
              <a:t> scheme adapts to different APIs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Equality saturation</a:t>
            </a:r>
            <a:r>
              <a:rPr lang="en"/>
              <a:t> transforms programs to find idioms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More details in paper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 Bruijn indices, full rules + idioms, 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Future work:</a:t>
            </a:r>
            <a:r>
              <a:rPr lang="en"/>
              <a:t> Improve scalability of equality saturation</a:t>
            </a:r>
            <a:endParaRPr/>
          </a:p>
        </p:txBody>
      </p:sp>
      <p:sp>
        <p:nvSpPr>
          <p:cNvPr id="445" name="Google Shape;445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6" name="Google Shape;44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650" y="575950"/>
            <a:ext cx="2095450" cy="20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8"/>
          <p:cNvSpPr txBox="1"/>
          <p:nvPr/>
        </p:nvSpPr>
        <p:spPr>
          <a:xfrm>
            <a:off x="523475" y="2671400"/>
            <a:ext cx="149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Jonathan’s home page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8" name="Google Shape;448;p28"/>
          <p:cNvSpPr/>
          <p:nvPr/>
        </p:nvSpPr>
        <p:spPr>
          <a:xfrm>
            <a:off x="299475" y="266200"/>
            <a:ext cx="522900" cy="3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9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lt2"/>
              </a:solidFill>
            </a:endParaRPr>
          </a:p>
        </p:txBody>
      </p:sp>
      <p:sp>
        <p:nvSpPr>
          <p:cNvPr id="454" name="Google Shape;454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455" name="Google Shape;4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7592">
            <a:off x="3753384" y="601404"/>
            <a:ext cx="2600805" cy="336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3426" y="415694"/>
            <a:ext cx="2959247" cy="382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24749">
            <a:off x="2611426" y="677377"/>
            <a:ext cx="2959546" cy="382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3" name="Google Shape;4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950" y="1330200"/>
            <a:ext cx="6844093" cy="335855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0"/>
          <p:cNvSpPr txBox="1"/>
          <p:nvPr>
            <p:ph idx="4294967295" type="title"/>
          </p:nvPr>
        </p:nvSpPr>
        <p:spPr>
          <a:xfrm>
            <a:off x="535775" y="712150"/>
            <a:ext cx="602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Run time speedup</a:t>
            </a:r>
            <a:br>
              <a:rPr lang="en" sz="2400">
                <a:solidFill>
                  <a:schemeClr val="dk1"/>
                </a:solidFill>
              </a:rPr>
            </a:br>
            <a:r>
              <a:rPr lang="en" sz="1400">
                <a:solidFill>
                  <a:srgbClr val="999999"/>
                </a:solidFill>
              </a:rPr>
              <a:t>Compared to reference kernels</a:t>
            </a:r>
            <a:endParaRPr sz="1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BLAS and PyTorch</a:t>
            </a:r>
            <a:endParaRPr/>
          </a:p>
        </p:txBody>
      </p:sp>
      <p:sp>
        <p:nvSpPr>
          <p:cNvPr id="470" name="Google Shape;470;p31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BLAS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Library specification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Linear algebra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Complex</a:t>
            </a:r>
            <a:r>
              <a:rPr lang="en"/>
              <a:t> API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dgemm(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transa, transb,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m, n, k,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alpha, a, lda,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b, ldb,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beta, c, ldc)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1" name="Google Shape;471;p31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PyTorch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Library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Machine learning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Streamlined API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mm(a, b)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add(a, b)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mul(a, b)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transpose(a)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2" name="Google Shape;472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3" name="Google Shape;4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708" y="1482458"/>
            <a:ext cx="630277" cy="63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6712" y="1560605"/>
            <a:ext cx="630275" cy="500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3664" y="1493012"/>
            <a:ext cx="726172" cy="6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1364050" y="2256950"/>
            <a:ext cx="6430500" cy="71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312025" y="2228650"/>
            <a:ext cx="6452400" cy="71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4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Levels of abstraction</a:t>
            </a:r>
            <a:endParaRPr sz="3600"/>
          </a:p>
        </p:txBody>
      </p:sp>
      <p:sp>
        <p:nvSpPr>
          <p:cNvPr id="98" name="Google Shape;98;p14"/>
          <p:cNvSpPr txBox="1"/>
          <p:nvPr/>
        </p:nvSpPr>
        <p:spPr>
          <a:xfrm>
            <a:off x="1343300" y="3450675"/>
            <a:ext cx="247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Systems programming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343300" y="1214775"/>
            <a:ext cx="193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Domain-specific language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343300" y="2228638"/>
            <a:ext cx="247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Functional array programming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3814700" y="1214775"/>
            <a:ext cx="444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dot(xs, ys)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3814700" y="2228650"/>
            <a:ext cx="444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reduce(+, map(*, zip(xs, ys)))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3814700" y="3450675"/>
            <a:ext cx="444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sum = 0.0;</a:t>
            </a:r>
            <a:b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or (i = 0; i &lt; N; i++) {</a:t>
            </a:r>
            <a:b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sum += xs[i] * ys[i];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4" name="Google Shape;104;p14"/>
          <p:cNvCxnSpPr/>
          <p:nvPr/>
        </p:nvCxnSpPr>
        <p:spPr>
          <a:xfrm>
            <a:off x="956725" y="1121825"/>
            <a:ext cx="0" cy="3577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4"/>
          <p:cNvCxnSpPr/>
          <p:nvPr/>
        </p:nvCxnSpPr>
        <p:spPr>
          <a:xfrm>
            <a:off x="8271925" y="1121825"/>
            <a:ext cx="0" cy="3577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06" name="Google Shape;106;p14"/>
          <p:cNvSpPr txBox="1"/>
          <p:nvPr/>
        </p:nvSpPr>
        <p:spPr>
          <a:xfrm rot="-5400000">
            <a:off x="-1143575" y="2654225"/>
            <a:ext cx="3589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Flexibility</a:t>
            </a:r>
            <a:endParaRPr sz="2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 rot="5400000">
            <a:off x="6753000" y="2654225"/>
            <a:ext cx="3589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Simplicity</a:t>
            </a:r>
            <a:endParaRPr sz="2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2"/>
          <p:cNvSpPr txBox="1"/>
          <p:nvPr/>
        </p:nvSpPr>
        <p:spPr>
          <a:xfrm>
            <a:off x="1151250" y="2301875"/>
            <a:ext cx="45975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ifold N 0 (λa. λi. a + xs</a:t>
            </a:r>
            <a:r>
              <a:rPr baseline="-25000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* ys</a:t>
            </a:r>
            <a:r>
              <a:rPr baseline="-25000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1" name="Google Shape;481;p32"/>
          <p:cNvSpPr txBox="1"/>
          <p:nvPr/>
        </p:nvSpPr>
        <p:spPr>
          <a:xfrm>
            <a:off x="1151250" y="2530475"/>
            <a:ext cx="45975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reduce (+) (map (*) (zip xs ys))</a:t>
            </a:r>
            <a:endParaRPr sz="18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2" name="Google Shape;482;p32"/>
          <p:cNvSpPr txBox="1"/>
          <p:nvPr/>
        </p:nvSpPr>
        <p:spPr>
          <a:xfrm>
            <a:off x="1151250" y="3982150"/>
            <a:ext cx="43359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ifold N 0 (λ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a. 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λ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i.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a + xs</a:t>
            </a:r>
            <a:r>
              <a:rPr baseline="-25000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83" name="Google Shape;4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50" y="3019871"/>
            <a:ext cx="449700" cy="449679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2"/>
          <p:cNvSpPr txBox="1"/>
          <p:nvPr/>
        </p:nvSpPr>
        <p:spPr>
          <a:xfrm>
            <a:off x="1151250" y="3672900"/>
            <a:ext cx="27909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Array sum</a:t>
            </a:r>
            <a:b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b="1"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5" name="Google Shape;485;p32"/>
          <p:cNvSpPr txBox="1"/>
          <p:nvPr/>
        </p:nvSpPr>
        <p:spPr>
          <a:xfrm>
            <a:off x="1151250" y="3174925"/>
            <a:ext cx="45975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ifold N 0 (λa. λi. a + xs</a:t>
            </a:r>
            <a:r>
              <a:rPr baseline="-25000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* xs</a:t>
            </a:r>
            <a:r>
              <a:rPr baseline="-25000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6" name="Google Shape;486;p32"/>
          <p:cNvSpPr txBox="1"/>
          <p:nvPr/>
        </p:nvSpPr>
        <p:spPr>
          <a:xfrm>
            <a:off x="1151250" y="2864275"/>
            <a:ext cx="22224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Vector norm</a:t>
            </a:r>
            <a:b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7" name="Google Shape;487;p32"/>
          <p:cNvSpPr txBox="1"/>
          <p:nvPr/>
        </p:nvSpPr>
        <p:spPr>
          <a:xfrm>
            <a:off x="6104250" y="3174925"/>
            <a:ext cx="23298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xs)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8" name="Google Shape;488;p32"/>
          <p:cNvSpPr txBox="1"/>
          <p:nvPr/>
        </p:nvSpPr>
        <p:spPr>
          <a:xfrm>
            <a:off x="1151250" y="2005150"/>
            <a:ext cx="22224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Dot product</a:t>
            </a:r>
            <a:b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9" name="Google Shape;489;p32"/>
          <p:cNvSpPr txBox="1"/>
          <p:nvPr/>
        </p:nvSpPr>
        <p:spPr>
          <a:xfrm>
            <a:off x="6104250" y="2301875"/>
            <a:ext cx="20328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ys)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0" name="Google Shape;490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1" name="Google Shape;491;p32"/>
          <p:cNvSpPr/>
          <p:nvPr/>
        </p:nvSpPr>
        <p:spPr>
          <a:xfrm>
            <a:off x="1258275" y="1265050"/>
            <a:ext cx="6244800" cy="5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2" name="Google Shape;492;p32"/>
          <p:cNvSpPr/>
          <p:nvPr/>
        </p:nvSpPr>
        <p:spPr>
          <a:xfrm>
            <a:off x="1207925" y="1243550"/>
            <a:ext cx="6244800" cy="54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3" name="Google Shape;493;p32"/>
          <p:cNvSpPr txBox="1"/>
          <p:nvPr/>
        </p:nvSpPr>
        <p:spPr>
          <a:xfrm>
            <a:off x="1242700" y="1286575"/>
            <a:ext cx="63024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ys) = ifold N 0 (λa. λi. a + xs</a:t>
            </a:r>
            <a:r>
              <a:rPr baseline="-25000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* ys</a:t>
            </a:r>
            <a:r>
              <a:rPr baseline="-25000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4" name="Google Shape;494;p32"/>
          <p:cNvSpPr txBox="1"/>
          <p:nvPr>
            <p:ph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LIAR in action</a:t>
            </a:r>
            <a:endParaRPr/>
          </a:p>
        </p:txBody>
      </p:sp>
      <p:cxnSp>
        <p:nvCxnSpPr>
          <p:cNvPr id="495" name="Google Shape;495;p32"/>
          <p:cNvCxnSpPr/>
          <p:nvPr/>
        </p:nvCxnSpPr>
        <p:spPr>
          <a:xfrm>
            <a:off x="5632850" y="2543175"/>
            <a:ext cx="449700" cy="3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6" name="Google Shape;496;p32"/>
          <p:cNvCxnSpPr/>
          <p:nvPr/>
        </p:nvCxnSpPr>
        <p:spPr>
          <a:xfrm>
            <a:off x="5632850" y="3425825"/>
            <a:ext cx="449700" cy="3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97" name="Google Shape;4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550" y="1243550"/>
            <a:ext cx="542700" cy="5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50" y="2181671"/>
            <a:ext cx="449700" cy="44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550" y="3834101"/>
            <a:ext cx="449700" cy="4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2"/>
          <p:cNvSpPr txBox="1"/>
          <p:nvPr/>
        </p:nvSpPr>
        <p:spPr>
          <a:xfrm>
            <a:off x="6104250" y="3982150"/>
            <a:ext cx="3343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</a:t>
            </a: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fill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(1))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01" name="Google Shape;501;p32"/>
          <p:cNvCxnSpPr/>
          <p:nvPr/>
        </p:nvCxnSpPr>
        <p:spPr>
          <a:xfrm>
            <a:off x="5632850" y="4233925"/>
            <a:ext cx="449700" cy="3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2" name="Google Shape;502;p32"/>
          <p:cNvSpPr txBox="1"/>
          <p:nvPr/>
        </p:nvSpPr>
        <p:spPr>
          <a:xfrm>
            <a:off x="1151250" y="4210750"/>
            <a:ext cx="3343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reduce (+) 0 xs</a:t>
            </a:r>
            <a:endParaRPr sz="1800">
              <a:solidFill>
                <a:srgbClr val="CCCCC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3" name="Google Shape;503;p32"/>
          <p:cNvSpPr txBox="1"/>
          <p:nvPr/>
        </p:nvSpPr>
        <p:spPr>
          <a:xfrm>
            <a:off x="1151250" y="3403525"/>
            <a:ext cx="45975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reduce (+) (map (λx. x * x) xs)</a:t>
            </a:r>
            <a:endParaRPr sz="18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3"/>
          <p:cNvSpPr txBox="1"/>
          <p:nvPr>
            <p:ph idx="4294967295" type="title"/>
          </p:nvPr>
        </p:nvSpPr>
        <p:spPr>
          <a:xfrm>
            <a:off x="535775" y="712150"/>
            <a:ext cx="7633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Equality saturation pipeline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09" name="Google Shape;509;p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0" name="Google Shape;5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975" y="1899313"/>
            <a:ext cx="7406051" cy="13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4"/>
          <p:cNvSpPr txBox="1"/>
          <p:nvPr>
            <p:ph idx="4294967295" type="title"/>
          </p:nvPr>
        </p:nvSpPr>
        <p:spPr>
          <a:xfrm>
            <a:off x="535775" y="712150"/>
            <a:ext cx="602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LIAR pipeline overview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16" name="Google Shape;516;p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7" name="Google Shape;5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088" y="1726675"/>
            <a:ext cx="7505827" cy="26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5"/>
          <p:cNvSpPr txBox="1"/>
          <p:nvPr>
            <p:ph idx="4294967295" type="title"/>
          </p:nvPr>
        </p:nvSpPr>
        <p:spPr>
          <a:xfrm>
            <a:off x="535775" y="712150"/>
            <a:ext cx="602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IR grammar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23" name="Google Shape;523;p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4" name="Google Shape;5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387" y="1480150"/>
            <a:ext cx="3975225" cy="293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6"/>
          <p:cNvSpPr txBox="1"/>
          <p:nvPr>
            <p:ph idx="4294967295" type="title"/>
          </p:nvPr>
        </p:nvSpPr>
        <p:spPr>
          <a:xfrm>
            <a:off x="535775" y="712150"/>
            <a:ext cx="602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IR semantics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30" name="Google Shape;530;p3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1" name="Google Shape;5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952" y="1744025"/>
            <a:ext cx="3669599" cy="16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4175" y="1548175"/>
            <a:ext cx="3638175" cy="204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7"/>
          <p:cNvSpPr txBox="1"/>
          <p:nvPr>
            <p:ph idx="4294967295" type="title"/>
          </p:nvPr>
        </p:nvSpPr>
        <p:spPr>
          <a:xfrm>
            <a:off x="535775" y="712150"/>
            <a:ext cx="602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Arithmetic identities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38" name="Google Shape;538;p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9" name="Google Shape;5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125" y="1480150"/>
            <a:ext cx="5177750" cy="19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8"/>
          <p:cNvSpPr txBox="1"/>
          <p:nvPr>
            <p:ph idx="4294967295" type="title"/>
          </p:nvPr>
        </p:nvSpPr>
        <p:spPr>
          <a:xfrm>
            <a:off x="535775" y="712150"/>
            <a:ext cx="602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BLAS and PyTorch idioms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45" name="Google Shape;545;p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6" name="Google Shape;5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000" y="1480150"/>
            <a:ext cx="2799248" cy="335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048" y="1480150"/>
            <a:ext cx="2871928" cy="335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9"/>
          <p:cNvSpPr txBox="1"/>
          <p:nvPr>
            <p:ph idx="4294967295" type="title"/>
          </p:nvPr>
        </p:nvSpPr>
        <p:spPr>
          <a:xfrm>
            <a:off x="535775" y="712150"/>
            <a:ext cx="602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Cost model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53" name="Google Shape;553;p3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4" name="Google Shape;5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302" y="1609650"/>
            <a:ext cx="2993151" cy="22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3500" y="863189"/>
            <a:ext cx="3431601" cy="185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1450" y="2850813"/>
            <a:ext cx="3575700" cy="19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0"/>
          <p:cNvSpPr txBox="1"/>
          <p:nvPr>
            <p:ph idx="4294967295" type="title"/>
          </p:nvPr>
        </p:nvSpPr>
        <p:spPr>
          <a:xfrm>
            <a:off x="535775" y="712150"/>
            <a:ext cx="602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Overview of kernels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62" name="Google Shape;562;p4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3" name="Google Shape;563;p40"/>
          <p:cNvPicPr preferRelativeResize="0"/>
          <p:nvPr/>
        </p:nvPicPr>
        <p:blipFill rotWithShape="1">
          <a:blip r:embed="rId3">
            <a:alphaModFix/>
          </a:blip>
          <a:srcRect b="0" l="1263" r="0" t="0"/>
          <a:stretch/>
        </p:blipFill>
        <p:spPr>
          <a:xfrm>
            <a:off x="2303625" y="1480150"/>
            <a:ext cx="4595676" cy="33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1"/>
          <p:cNvSpPr txBox="1"/>
          <p:nvPr>
            <p:ph idx="4294967295" type="title"/>
          </p:nvPr>
        </p:nvSpPr>
        <p:spPr>
          <a:xfrm>
            <a:off x="535775" y="712150"/>
            <a:ext cx="602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Solutions found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69" name="Google Shape;569;p4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0" name="Google Shape;5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013" y="1484800"/>
            <a:ext cx="3044983" cy="33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7212" y="1432450"/>
            <a:ext cx="3180775" cy="282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1258275" y="1265050"/>
            <a:ext cx="6244800" cy="5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1207925" y="1243550"/>
            <a:ext cx="6244800" cy="54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5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Functional array programming</a:t>
            </a:r>
            <a:endParaRPr sz="2600"/>
          </a:p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1242700" y="1286575"/>
            <a:ext cx="63024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ys) = reduce(+, map(*, zip(xs, ys)))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65475" y="2300525"/>
            <a:ext cx="12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aseline="-25000"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aseline="-25000"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65475" y="2829050"/>
            <a:ext cx="12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aseline="-25000"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aseline="-25000"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2367438" y="2460650"/>
            <a:ext cx="13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aseline="-25000"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aseline="-25000"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),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aseline="-25000"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aseline="-25000"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059400" y="2460650"/>
            <a:ext cx="135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aseline="-25000"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*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aseline="-25000"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aseline="-25000"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*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aseline="-25000"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5729750" y="2599250"/>
            <a:ext cx="269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aseline="-25000"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aseline="-25000"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+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aseline="-25000" lang="en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aseline="-25000" lang="en" sz="1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800">
              <a:solidFill>
                <a:schemeClr val="accent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22" name="Google Shape;122;p15"/>
          <p:cNvCxnSpPr>
            <a:stCxn id="119" idx="3"/>
            <a:endCxn id="120" idx="1"/>
          </p:cNvCxnSpPr>
          <p:nvPr/>
        </p:nvCxnSpPr>
        <p:spPr>
          <a:xfrm>
            <a:off x="3744438" y="2830100"/>
            <a:ext cx="31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15"/>
          <p:cNvCxnSpPr>
            <a:stCxn id="120" idx="3"/>
            <a:endCxn id="121" idx="1"/>
          </p:cNvCxnSpPr>
          <p:nvPr/>
        </p:nvCxnSpPr>
        <p:spPr>
          <a:xfrm>
            <a:off x="5414800" y="2830100"/>
            <a:ext cx="31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15"/>
          <p:cNvCxnSpPr>
            <a:stCxn id="117" idx="3"/>
            <a:endCxn id="119" idx="1"/>
          </p:cNvCxnSpPr>
          <p:nvPr/>
        </p:nvCxnSpPr>
        <p:spPr>
          <a:xfrm>
            <a:off x="2052475" y="2531375"/>
            <a:ext cx="315000" cy="29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15"/>
          <p:cNvCxnSpPr>
            <a:stCxn id="118" idx="3"/>
            <a:endCxn id="119" idx="1"/>
          </p:cNvCxnSpPr>
          <p:nvPr/>
        </p:nvCxnSpPr>
        <p:spPr>
          <a:xfrm flipH="1" rot="10800000">
            <a:off x="2052475" y="2830100"/>
            <a:ext cx="315000" cy="22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6" name="Google Shape;126;p15"/>
          <p:cNvSpPr txBox="1"/>
          <p:nvPr/>
        </p:nvSpPr>
        <p:spPr>
          <a:xfrm>
            <a:off x="1911475" y="2143500"/>
            <a:ext cx="59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zip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3369900" y="2143500"/>
            <a:ext cx="106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map(*, _)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4951900" y="2143500"/>
            <a:ext cx="124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reduce(+, _)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2367450" y="2383800"/>
            <a:ext cx="414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[</a:t>
            </a:r>
            <a:endParaRPr sz="45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3434250" y="2383800"/>
            <a:ext cx="414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]</a:t>
            </a:r>
            <a:endParaRPr sz="45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3971900" y="2383800"/>
            <a:ext cx="414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[</a:t>
            </a:r>
            <a:endParaRPr sz="45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5038700" y="2383800"/>
            <a:ext cx="414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]</a:t>
            </a:r>
            <a:endParaRPr sz="45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2"/>
          <p:cNvSpPr txBox="1"/>
          <p:nvPr>
            <p:ph idx="4294967295" type="title"/>
          </p:nvPr>
        </p:nvSpPr>
        <p:spPr>
          <a:xfrm>
            <a:off x="535775" y="712150"/>
            <a:ext cx="602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Solutions over time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77" name="Google Shape;577;p4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8" name="Google Shape;5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75" y="1537544"/>
            <a:ext cx="8072449" cy="2674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3"/>
          <p:cNvSpPr txBox="1"/>
          <p:nvPr>
            <p:ph idx="4294967295" type="title"/>
          </p:nvPr>
        </p:nvSpPr>
        <p:spPr>
          <a:xfrm>
            <a:off x="535775" y="712150"/>
            <a:ext cx="602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Coverage</a:t>
            </a:r>
            <a:r>
              <a:rPr lang="en" sz="3600">
                <a:solidFill>
                  <a:schemeClr val="dk1"/>
                </a:solidFill>
              </a:rPr>
              <a:t> over time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84" name="Google Shape;584;p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5" name="Google Shape;5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450" y="1480150"/>
            <a:ext cx="4587750" cy="30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"/>
          <p:cNvSpPr txBox="1"/>
          <p:nvPr>
            <p:ph idx="4294967295" type="title"/>
          </p:nvPr>
        </p:nvSpPr>
        <p:spPr>
          <a:xfrm>
            <a:off x="535775" y="712150"/>
            <a:ext cx="602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Run time</a:t>
            </a:r>
            <a:r>
              <a:rPr lang="en" sz="3600">
                <a:solidFill>
                  <a:schemeClr val="dk1"/>
                </a:solidFill>
              </a:rPr>
              <a:t> over time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91" name="Google Shape;591;p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2" name="Google Shape;59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450" y="1480144"/>
            <a:ext cx="4541099" cy="2992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5"/>
          <p:cNvSpPr txBox="1"/>
          <p:nvPr>
            <p:ph idx="4294967295" type="title"/>
          </p:nvPr>
        </p:nvSpPr>
        <p:spPr>
          <a:xfrm>
            <a:off x="535775" y="712150"/>
            <a:ext cx="602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Run time speedup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98" name="Google Shape;598;p4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9" name="Google Shape;5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550" y="1520200"/>
            <a:ext cx="7864900" cy="30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6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Functional array programming</a:t>
            </a:r>
            <a:endParaRPr sz="2600">
              <a:solidFill>
                <a:schemeClr val="lt2"/>
              </a:solidFill>
            </a:endParaRPr>
          </a:p>
        </p:txBody>
      </p:sp>
      <p:sp>
        <p:nvSpPr>
          <p:cNvPr id="605" name="Google Shape;605;p4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6" name="Google Shape;606;p46"/>
          <p:cNvSpPr txBox="1"/>
          <p:nvPr/>
        </p:nvSpPr>
        <p:spPr>
          <a:xfrm>
            <a:off x="535775" y="1087150"/>
            <a:ext cx="8123400" cy="3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map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f [x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, x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] = [f x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, f x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reduce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f 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init 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[x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, x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 (f init x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 x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aseline="-25000"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zip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[x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, x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] [y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, y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] = [(x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, y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), (x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, y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)]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Also: 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split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concat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slide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…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Rewrite rules: naive approach</a:t>
            </a:r>
            <a:endParaRPr/>
          </a:p>
        </p:txBody>
      </p:sp>
      <p:sp>
        <p:nvSpPr>
          <p:cNvPr id="612" name="Google Shape;612;p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3" name="Google Shape;613;p47"/>
          <p:cNvSpPr txBox="1"/>
          <p:nvPr/>
        </p:nvSpPr>
        <p:spPr>
          <a:xfrm>
            <a:off x="303300" y="1196725"/>
            <a:ext cx="467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ap g (map f as) → map (g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∘ f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 as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4" name="Google Shape;614;p47"/>
          <p:cNvSpPr txBox="1"/>
          <p:nvPr/>
        </p:nvSpPr>
        <p:spPr>
          <a:xfrm>
            <a:off x="303300" y="2120125"/>
            <a:ext cx="667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ap 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(λa. f a a) as → map (λt. f t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t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 (zip as as)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5" name="Google Shape;615;p47"/>
          <p:cNvSpPr txBox="1"/>
          <p:nvPr/>
        </p:nvSpPr>
        <p:spPr>
          <a:xfrm>
            <a:off x="303300" y="1658425"/>
            <a:ext cx="807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ip (map f as) (map g bs) → map (λt. (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 t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, g t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)) (zip as bs)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6" name="Google Shape;616;p47"/>
          <p:cNvSpPr txBox="1"/>
          <p:nvPr/>
        </p:nvSpPr>
        <p:spPr>
          <a:xfrm>
            <a:off x="303300" y="3027675"/>
            <a:ext cx="667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as 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→ map (λa. a) as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7" name="Google Shape;617;p47"/>
          <p:cNvSpPr txBox="1"/>
          <p:nvPr/>
        </p:nvSpPr>
        <p:spPr>
          <a:xfrm>
            <a:off x="303300" y="2565975"/>
            <a:ext cx="791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map (λa. f a c) as → map (λt. f t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t</a:t>
            </a:r>
            <a:r>
              <a:rPr baseline="-25000"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 (zip as [c, c, …])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8" name="Google Shape;618;p47"/>
          <p:cNvSpPr txBox="1"/>
          <p:nvPr/>
        </p:nvSpPr>
        <p:spPr>
          <a:xfrm>
            <a:off x="1432300" y="3774700"/>
            <a:ext cx="467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How many rules do we need?</a:t>
            </a:r>
            <a:endParaRPr b="1"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Bruijn indices</a:t>
            </a:r>
            <a:endParaRPr/>
          </a:p>
        </p:txBody>
      </p:sp>
      <p:sp>
        <p:nvSpPr>
          <p:cNvPr id="624" name="Google Shape;624;p48"/>
          <p:cNvSpPr/>
          <p:nvPr/>
        </p:nvSpPr>
        <p:spPr>
          <a:xfrm rot="-5400000">
            <a:off x="256950" y="1924150"/>
            <a:ext cx="2629500" cy="2244900"/>
          </a:xfrm>
          <a:prstGeom prst="wedgeRectCallout">
            <a:avLst>
              <a:gd fmla="val -26992" name="adj1"/>
              <a:gd fmla="val 50027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8"/>
          <p:cNvSpPr txBox="1"/>
          <p:nvPr>
            <p:ph type="title"/>
          </p:nvPr>
        </p:nvSpPr>
        <p:spPr>
          <a:xfrm>
            <a:off x="492550" y="193185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Named variables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0" lang="en" sz="2100">
                <a:latin typeface="Consolas"/>
                <a:ea typeface="Consolas"/>
                <a:cs typeface="Consolas"/>
                <a:sym typeface="Consolas"/>
              </a:rPr>
              <a:t>λx. x</a:t>
            </a:r>
            <a:br>
              <a:rPr b="0" lang="en" sz="2100"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latin typeface="Consolas"/>
                <a:ea typeface="Consolas"/>
                <a:cs typeface="Consolas"/>
                <a:sym typeface="Consolas"/>
              </a:rPr>
              <a:t>λx. λy. y</a:t>
            </a:r>
            <a:br>
              <a:rPr b="0" lang="en" sz="2100"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latin typeface="Consolas"/>
                <a:ea typeface="Consolas"/>
                <a:cs typeface="Consolas"/>
                <a:sym typeface="Consolas"/>
              </a:rPr>
              <a:t>λx. λy. x</a:t>
            </a:r>
            <a:br>
              <a:rPr b="0" lang="en" sz="2100"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latin typeface="Consolas"/>
                <a:ea typeface="Consolas"/>
                <a:cs typeface="Consolas"/>
                <a:sym typeface="Consolas"/>
              </a:rPr>
              <a:t>λx. λy. λz. z</a:t>
            </a:r>
            <a:endParaRPr b="0" baseline="-25000" sz="2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6" name="Google Shape;626;p48"/>
          <p:cNvSpPr/>
          <p:nvPr/>
        </p:nvSpPr>
        <p:spPr>
          <a:xfrm rot="-5400000">
            <a:off x="3138600" y="1924150"/>
            <a:ext cx="2629500" cy="2244900"/>
          </a:xfrm>
          <a:prstGeom prst="wedgeRectCallout">
            <a:avLst>
              <a:gd fmla="val -26992" name="adj1"/>
              <a:gd fmla="val 50027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8"/>
          <p:cNvSpPr txBox="1"/>
          <p:nvPr>
            <p:ph type="title"/>
          </p:nvPr>
        </p:nvSpPr>
        <p:spPr>
          <a:xfrm>
            <a:off x="3374200" y="193185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De Bruijn indices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2100">
                <a:latin typeface="Consolas"/>
                <a:ea typeface="Consolas"/>
                <a:cs typeface="Consolas"/>
                <a:sym typeface="Consolas"/>
              </a:rPr>
              <a:t>λ •</a:t>
            </a:r>
            <a:r>
              <a:rPr b="0" baseline="-25000" lang="en" sz="2100">
                <a:latin typeface="Consolas"/>
                <a:ea typeface="Consolas"/>
                <a:cs typeface="Consolas"/>
                <a:sym typeface="Consolas"/>
              </a:rPr>
              <a:t>0</a:t>
            </a:r>
            <a:br>
              <a:rPr b="0" lang="en" sz="2100"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latin typeface="Consolas"/>
                <a:ea typeface="Consolas"/>
                <a:cs typeface="Consolas"/>
                <a:sym typeface="Consolas"/>
              </a:rPr>
              <a:t>λ λ •</a:t>
            </a:r>
            <a:r>
              <a:rPr b="0" baseline="-25000" lang="en" sz="2100">
                <a:latin typeface="Consolas"/>
                <a:ea typeface="Consolas"/>
                <a:cs typeface="Consolas"/>
                <a:sym typeface="Consolas"/>
              </a:rPr>
              <a:t>0</a:t>
            </a:r>
            <a:br>
              <a:rPr lang="en" sz="2100"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latin typeface="Consolas"/>
                <a:ea typeface="Consolas"/>
                <a:cs typeface="Consolas"/>
                <a:sym typeface="Consolas"/>
              </a:rPr>
              <a:t>λ λ •</a:t>
            </a:r>
            <a:r>
              <a:rPr b="0" baseline="-25000" lang="en" sz="2100">
                <a:latin typeface="Consolas"/>
                <a:ea typeface="Consolas"/>
                <a:cs typeface="Consolas"/>
                <a:sym typeface="Consolas"/>
              </a:rPr>
              <a:t>1</a:t>
            </a:r>
            <a:br>
              <a:rPr lang="en" sz="2100"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latin typeface="Consolas"/>
                <a:ea typeface="Consolas"/>
                <a:cs typeface="Consolas"/>
                <a:sym typeface="Consolas"/>
              </a:rPr>
              <a:t>λ λ λ •</a:t>
            </a:r>
            <a:r>
              <a:rPr b="0" baseline="-25000" lang="en" sz="2100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8" name="Google Shape;628;p4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9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Latent idioms</a:t>
            </a:r>
            <a:endParaRPr/>
          </a:p>
        </p:txBody>
      </p:sp>
      <p:sp>
        <p:nvSpPr>
          <p:cNvPr id="634" name="Google Shape;634;p49"/>
          <p:cNvSpPr/>
          <p:nvPr/>
        </p:nvSpPr>
        <p:spPr>
          <a:xfrm rot="-5400000">
            <a:off x="256950" y="1924150"/>
            <a:ext cx="2629500" cy="2244900"/>
          </a:xfrm>
          <a:prstGeom prst="wedgeRectCallout">
            <a:avLst>
              <a:gd fmla="val -26992" name="adj1"/>
              <a:gd fmla="val 50027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9"/>
          <p:cNvSpPr/>
          <p:nvPr/>
        </p:nvSpPr>
        <p:spPr>
          <a:xfrm rot="5400000">
            <a:off x="6020257" y="1924150"/>
            <a:ext cx="2629500" cy="2244900"/>
          </a:xfrm>
          <a:prstGeom prst="wedgeRectCallout">
            <a:avLst>
              <a:gd fmla="val -15747" name="adj1"/>
              <a:gd fmla="val 49834" name="adj2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9"/>
          <p:cNvSpPr txBox="1"/>
          <p:nvPr>
            <p:ph type="title"/>
          </p:nvPr>
        </p:nvSpPr>
        <p:spPr>
          <a:xfrm>
            <a:off x="492550" y="193185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Original computation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2D convolution</a:t>
            </a:r>
            <a:endParaRPr baseline="-25000" sz="2100"/>
          </a:p>
        </p:txBody>
      </p:sp>
      <p:sp>
        <p:nvSpPr>
          <p:cNvPr id="637" name="Google Shape;637;p49"/>
          <p:cNvSpPr txBox="1"/>
          <p:nvPr>
            <p:ph type="title"/>
          </p:nvPr>
        </p:nvSpPr>
        <p:spPr>
          <a:xfrm>
            <a:off x="6323400" y="193185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BLAS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gemm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(</a:t>
            </a:r>
            <a:br>
              <a:rPr lang="en" sz="2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im2col(...),</a:t>
            </a:r>
            <a:br>
              <a:rPr lang="en" sz="2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weights’</a:t>
            </a:r>
            <a:br>
              <a:rPr lang="en" sz="2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8" name="Google Shape;638;p49"/>
          <p:cNvSpPr/>
          <p:nvPr/>
        </p:nvSpPr>
        <p:spPr>
          <a:xfrm rot="-5400000">
            <a:off x="3138600" y="1924150"/>
            <a:ext cx="2629500" cy="2244900"/>
          </a:xfrm>
          <a:prstGeom prst="wedgeRectCallout">
            <a:avLst>
              <a:gd fmla="val -26992" name="adj1"/>
              <a:gd fmla="val 50027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9"/>
          <p:cNvSpPr txBox="1"/>
          <p:nvPr>
            <p:ph type="title"/>
          </p:nvPr>
        </p:nvSpPr>
        <p:spPr>
          <a:xfrm>
            <a:off x="3374200" y="193185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PyTorch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conv2d(</a:t>
            </a:r>
            <a:br>
              <a:rPr lang="en" sz="2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A,</a:t>
            </a:r>
            <a:br>
              <a:rPr lang="en" sz="2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weights</a:t>
            </a:r>
            <a:br>
              <a:rPr lang="en" sz="2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0" name="Google Shape;640;p4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/>
        </p:nvSpPr>
        <p:spPr>
          <a:xfrm>
            <a:off x="1151250" y="3672900"/>
            <a:ext cx="27909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Array sum</a:t>
            </a:r>
            <a:b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b="1"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1151250" y="3982150"/>
            <a:ext cx="3343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reduce(+, xs)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1151250" y="3174925"/>
            <a:ext cx="45975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reduce(+, map(λx. x * x, xs))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1151250" y="2864275"/>
            <a:ext cx="22224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Vector norm</a:t>
            </a:r>
            <a:b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6104250" y="3982150"/>
            <a:ext cx="3343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[1, 1, …])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6104250" y="3174925"/>
            <a:ext cx="23298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xs)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1151250" y="2301875"/>
            <a:ext cx="45975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reduce(+, map(*, zip(xs, ys)))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1151250" y="2005150"/>
            <a:ext cx="22224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Dot product</a:t>
            </a:r>
            <a:b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6104250" y="2301875"/>
            <a:ext cx="20328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ys)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1258275" y="1265050"/>
            <a:ext cx="6244800" cy="5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1207925" y="1243550"/>
            <a:ext cx="6244800" cy="54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1242700" y="1286575"/>
            <a:ext cx="63024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ys) = reduce(+, map(*, zip(xs, ys)))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0" name="Google Shape;150;p16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Idiom recognition</a:t>
            </a:r>
            <a:endParaRPr sz="3600">
              <a:solidFill>
                <a:schemeClr val="lt1"/>
              </a:solidFill>
            </a:endParaRPr>
          </a:p>
        </p:txBody>
      </p:sp>
      <p:cxnSp>
        <p:nvCxnSpPr>
          <p:cNvPr id="151" name="Google Shape;151;p16"/>
          <p:cNvCxnSpPr/>
          <p:nvPr/>
        </p:nvCxnSpPr>
        <p:spPr>
          <a:xfrm>
            <a:off x="5632850" y="2543175"/>
            <a:ext cx="449700" cy="3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16"/>
          <p:cNvCxnSpPr/>
          <p:nvPr/>
        </p:nvCxnSpPr>
        <p:spPr>
          <a:xfrm>
            <a:off x="5632850" y="3425825"/>
            <a:ext cx="449700" cy="3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Google Shape;153;p16"/>
          <p:cNvCxnSpPr/>
          <p:nvPr/>
        </p:nvCxnSpPr>
        <p:spPr>
          <a:xfrm>
            <a:off x="5632850" y="4233925"/>
            <a:ext cx="449700" cy="3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50" y="1243550"/>
            <a:ext cx="542700" cy="5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550" y="2181671"/>
            <a:ext cx="449700" cy="44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550" y="3007875"/>
            <a:ext cx="44970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550" y="3834101"/>
            <a:ext cx="449700" cy="44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16"/>
          <p:cNvCxnSpPr/>
          <p:nvPr/>
        </p:nvCxnSpPr>
        <p:spPr>
          <a:xfrm>
            <a:off x="2490050" y="3584875"/>
            <a:ext cx="22653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4341500" y="1709775"/>
            <a:ext cx="25362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16"/>
          <p:cNvCxnSpPr/>
          <p:nvPr/>
        </p:nvCxnSpPr>
        <p:spPr>
          <a:xfrm>
            <a:off x="2490050" y="4344700"/>
            <a:ext cx="267900" cy="27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1" name="Google Shape;16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87040" y="3064150"/>
            <a:ext cx="1649460" cy="14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05950" y="3198281"/>
            <a:ext cx="2536200" cy="131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 rot="-5400000">
            <a:off x="3138600" y="1924150"/>
            <a:ext cx="2629500" cy="2244900"/>
          </a:xfrm>
          <a:prstGeom prst="wedgeRectCallout">
            <a:avLst>
              <a:gd fmla="val -26992" name="adj1"/>
              <a:gd fmla="val 50027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 rot="-5400000">
            <a:off x="256950" y="1924150"/>
            <a:ext cx="2629500" cy="2244900"/>
          </a:xfrm>
          <a:prstGeom prst="wedgeRectCallout">
            <a:avLst>
              <a:gd fmla="val -26992" name="adj1"/>
              <a:gd fmla="val 50027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 rot="5400000">
            <a:off x="6020257" y="1924150"/>
            <a:ext cx="2629500" cy="2244900"/>
          </a:xfrm>
          <a:prstGeom prst="wedgeRectCallout">
            <a:avLst>
              <a:gd fmla="val -15747" name="adj1"/>
              <a:gd fmla="val 49834" name="adj2"/>
            </a:avLst>
          </a:prstGeom>
          <a:solidFill>
            <a:srgbClr val="783F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"/>
          <p:cNvSpPr txBox="1"/>
          <p:nvPr>
            <p:ph idx="4294967295" type="title"/>
          </p:nvPr>
        </p:nvSpPr>
        <p:spPr>
          <a:xfrm>
            <a:off x="6255850" y="170325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Equality saturation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1" name="Google Shape;171;p17"/>
          <p:cNvSpPr txBox="1"/>
          <p:nvPr>
            <p:ph idx="4294967295" type="title"/>
          </p:nvPr>
        </p:nvSpPr>
        <p:spPr>
          <a:xfrm>
            <a:off x="492550" y="170325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Minimalist IR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-25000" sz="2100">
              <a:solidFill>
                <a:schemeClr val="lt1"/>
              </a:solidFill>
            </a:endParaRPr>
          </a:p>
        </p:txBody>
      </p:sp>
      <p:sp>
        <p:nvSpPr>
          <p:cNvPr id="172" name="Google Shape;172;p17"/>
          <p:cNvSpPr txBox="1"/>
          <p:nvPr>
            <p:ph idx="4294967295" type="title"/>
          </p:nvPr>
        </p:nvSpPr>
        <p:spPr>
          <a:xfrm>
            <a:off x="3351600" y="170325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Language rules +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library idioms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 sz="10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3" name="Google Shape;173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560025" y="2337075"/>
            <a:ext cx="974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map</a:t>
            </a:r>
            <a:b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reduce</a:t>
            </a:r>
            <a:b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zip</a:t>
            </a:r>
            <a:b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join</a:t>
            </a:r>
            <a:b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split</a:t>
            </a:r>
            <a:b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concat</a:t>
            </a:r>
            <a:b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1699000" y="2738800"/>
            <a:ext cx="9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build</a:t>
            </a:r>
            <a:b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ifold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6" name="Google Shape;176;p17"/>
          <p:cNvCxnSpPr/>
          <p:nvPr/>
        </p:nvCxnSpPr>
        <p:spPr>
          <a:xfrm flipH="1" rot="10800000">
            <a:off x="1337975" y="3242100"/>
            <a:ext cx="828600" cy="450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17"/>
          <p:cNvCxnSpPr/>
          <p:nvPr/>
        </p:nvCxnSpPr>
        <p:spPr>
          <a:xfrm>
            <a:off x="1251775" y="2499925"/>
            <a:ext cx="919500" cy="339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" name="Google Shape;178;p17"/>
          <p:cNvSpPr/>
          <p:nvPr/>
        </p:nvSpPr>
        <p:spPr>
          <a:xfrm>
            <a:off x="6864050" y="2343425"/>
            <a:ext cx="548700" cy="25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"/>
          <p:cNvSpPr/>
          <p:nvPr/>
        </p:nvSpPr>
        <p:spPr>
          <a:xfrm>
            <a:off x="6704260" y="2723819"/>
            <a:ext cx="248400" cy="25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>
            <a:off x="7013696" y="2723819"/>
            <a:ext cx="248400" cy="25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"/>
          <p:cNvSpPr/>
          <p:nvPr/>
        </p:nvSpPr>
        <p:spPr>
          <a:xfrm>
            <a:off x="7323123" y="2723825"/>
            <a:ext cx="374100" cy="25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7013696" y="3104213"/>
            <a:ext cx="248400" cy="25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7013696" y="3484608"/>
            <a:ext cx="248400" cy="25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6599125" y="3956500"/>
            <a:ext cx="360900" cy="25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6888896" y="2362396"/>
            <a:ext cx="498000" cy="21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ifold N</a:t>
            </a:r>
            <a:endParaRPr sz="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6729105" y="2742790"/>
            <a:ext cx="201300" cy="21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7037224" y="2742790"/>
            <a:ext cx="201300" cy="21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λ</a:t>
            </a:r>
            <a:endParaRPr sz="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7345350" y="2742800"/>
            <a:ext cx="323700" cy="21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xs</a:t>
            </a:r>
            <a:endParaRPr sz="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7037224" y="3123184"/>
            <a:ext cx="201300" cy="21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λ</a:t>
            </a:r>
            <a:endParaRPr sz="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7037224" y="3503578"/>
            <a:ext cx="201300" cy="21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endParaRPr sz="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6633400" y="3975475"/>
            <a:ext cx="308100" cy="21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•</a:t>
            </a:r>
            <a:r>
              <a:rPr baseline="-25000" lang="en" sz="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aseline="-25000" sz="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7007447" y="3960175"/>
            <a:ext cx="442800" cy="25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7026126" y="3979150"/>
            <a:ext cx="386700" cy="21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@</a:t>
            </a:r>
            <a:endParaRPr baseline="-25000" sz="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7907446" y="3966100"/>
            <a:ext cx="361200" cy="25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7926125" y="3985075"/>
            <a:ext cx="323700" cy="21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•</a:t>
            </a:r>
            <a:r>
              <a:rPr baseline="-25000" lang="en" sz="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aseline="-25000" sz="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6" name="Google Shape;196;p17"/>
          <p:cNvCxnSpPr>
            <a:stCxn id="185" idx="2"/>
            <a:endCxn id="179" idx="0"/>
          </p:cNvCxnSpPr>
          <p:nvPr/>
        </p:nvCxnSpPr>
        <p:spPr>
          <a:xfrm rot="5400000">
            <a:off x="6908846" y="2494846"/>
            <a:ext cx="148800" cy="309300"/>
          </a:xfrm>
          <a:prstGeom prst="bentConnector3">
            <a:avLst>
              <a:gd fmla="val 49974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17"/>
          <p:cNvCxnSpPr>
            <a:stCxn id="185" idx="2"/>
            <a:endCxn id="181" idx="0"/>
          </p:cNvCxnSpPr>
          <p:nvPr/>
        </p:nvCxnSpPr>
        <p:spPr>
          <a:xfrm flipH="1" rot="-5400000">
            <a:off x="7249646" y="2463346"/>
            <a:ext cx="148800" cy="372300"/>
          </a:xfrm>
          <a:prstGeom prst="bentConnector3">
            <a:avLst>
              <a:gd fmla="val 49976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17"/>
          <p:cNvCxnSpPr>
            <a:stCxn id="185" idx="2"/>
            <a:endCxn id="180" idx="0"/>
          </p:cNvCxnSpPr>
          <p:nvPr/>
        </p:nvCxnSpPr>
        <p:spPr>
          <a:xfrm flipH="1" rot="-5400000">
            <a:off x="7063796" y="2649196"/>
            <a:ext cx="148800" cy="600"/>
          </a:xfrm>
          <a:prstGeom prst="bentConnector3">
            <a:avLst>
              <a:gd fmla="val 49974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17"/>
          <p:cNvCxnSpPr>
            <a:stCxn id="187" idx="2"/>
            <a:endCxn id="182" idx="0"/>
          </p:cNvCxnSpPr>
          <p:nvPr/>
        </p:nvCxnSpPr>
        <p:spPr>
          <a:xfrm flipH="1" rot="-5400000">
            <a:off x="7063774" y="3029590"/>
            <a:ext cx="148800" cy="600"/>
          </a:xfrm>
          <a:prstGeom prst="bentConnector3">
            <a:avLst>
              <a:gd fmla="val 49974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17"/>
          <p:cNvCxnSpPr>
            <a:stCxn id="189" idx="2"/>
            <a:endCxn id="183" idx="0"/>
          </p:cNvCxnSpPr>
          <p:nvPr/>
        </p:nvCxnSpPr>
        <p:spPr>
          <a:xfrm flipH="1" rot="-5400000">
            <a:off x="7063774" y="3409984"/>
            <a:ext cx="148800" cy="600"/>
          </a:xfrm>
          <a:prstGeom prst="bentConnector3">
            <a:avLst>
              <a:gd fmla="val 49974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17"/>
          <p:cNvCxnSpPr>
            <a:stCxn id="190" idx="2"/>
            <a:endCxn id="184" idx="0"/>
          </p:cNvCxnSpPr>
          <p:nvPr/>
        </p:nvCxnSpPr>
        <p:spPr>
          <a:xfrm rot="5400000">
            <a:off x="6838624" y="3657328"/>
            <a:ext cx="240300" cy="3582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17"/>
          <p:cNvCxnSpPr>
            <a:stCxn id="190" idx="2"/>
            <a:endCxn id="192" idx="0"/>
          </p:cNvCxnSpPr>
          <p:nvPr/>
        </p:nvCxnSpPr>
        <p:spPr>
          <a:xfrm flipH="1" rot="-5400000">
            <a:off x="7061374" y="3792778"/>
            <a:ext cx="243900" cy="90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17"/>
          <p:cNvCxnSpPr>
            <a:stCxn id="193" idx="2"/>
            <a:endCxn id="194" idx="0"/>
          </p:cNvCxnSpPr>
          <p:nvPr/>
        </p:nvCxnSpPr>
        <p:spPr>
          <a:xfrm rot="-5400000">
            <a:off x="7540926" y="3644800"/>
            <a:ext cx="225600" cy="868500"/>
          </a:xfrm>
          <a:prstGeom prst="bentConnector5">
            <a:avLst>
              <a:gd fmla="val -32203" name="adj1"/>
              <a:gd fmla="val 50738" name="adj2"/>
              <a:gd fmla="val 149014" name="adj3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17"/>
          <p:cNvCxnSpPr>
            <a:stCxn id="193" idx="3"/>
            <a:endCxn id="181" idx="2"/>
          </p:cNvCxnSpPr>
          <p:nvPr/>
        </p:nvCxnSpPr>
        <p:spPr>
          <a:xfrm flipH="1" rot="10800000">
            <a:off x="7412826" y="2974300"/>
            <a:ext cx="97200" cy="1111200"/>
          </a:xfrm>
          <a:prstGeom prst="bentConnector2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17"/>
          <p:cNvSpPr txBox="1"/>
          <p:nvPr/>
        </p:nvSpPr>
        <p:spPr>
          <a:xfrm>
            <a:off x="3381150" y="2218600"/>
            <a:ext cx="2112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build(N, f)@i = f(i)</a:t>
            </a:r>
            <a:br>
              <a:rPr lang="en" sz="10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FCE5CD"/>
                </a:solidFill>
                <a:latin typeface="Lato"/>
                <a:ea typeface="Lato"/>
                <a:cs typeface="Lato"/>
                <a:sym typeface="Lato"/>
              </a:rPr>
              <a:t>(8 rules in total)</a:t>
            </a:r>
            <a:endParaRPr sz="1000">
              <a:solidFill>
                <a:srgbClr val="FCE5C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fill(c) = build(N, λi. c)</a:t>
            </a:r>
            <a:br>
              <a:rPr lang="en" sz="10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FCE5CD"/>
                </a:solidFill>
                <a:latin typeface="Lato"/>
                <a:ea typeface="Lato"/>
                <a:cs typeface="Lato"/>
                <a:sym typeface="Lato"/>
              </a:rPr>
              <a:t>(10 for BLAS, 11 for PyTorch)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17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</a:rPr>
              <a:t>Three ingredients</a:t>
            </a:r>
            <a:endParaRPr sz="3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/>
          <p:nvPr/>
        </p:nvSpPr>
        <p:spPr>
          <a:xfrm>
            <a:off x="535775" y="1087150"/>
            <a:ext cx="8123400" cy="3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2100413" y="1118525"/>
            <a:ext cx="5498400" cy="115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18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Ingredient #</a:t>
            </a:r>
            <a:r>
              <a:rPr lang="en" sz="3600"/>
              <a:t>1</a:t>
            </a:r>
            <a:r>
              <a:rPr lang="en" sz="3600"/>
              <a:t>: </a:t>
            </a:r>
            <a:r>
              <a:rPr lang="en" sz="3600"/>
              <a:t>Minimalist IR</a:t>
            </a:r>
            <a:endParaRPr sz="2600"/>
          </a:p>
        </p:txBody>
      </p:sp>
      <p:sp>
        <p:nvSpPr>
          <p:cNvPr id="214" name="Google Shape;214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18"/>
          <p:cNvSpPr txBox="1"/>
          <p:nvPr/>
        </p:nvSpPr>
        <p:spPr>
          <a:xfrm>
            <a:off x="560025" y="2337075"/>
            <a:ext cx="974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map</a:t>
            </a:r>
            <a:b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reduce</a:t>
            </a:r>
            <a:b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zip</a:t>
            </a:r>
            <a:b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join</a:t>
            </a:r>
            <a:b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split</a:t>
            </a:r>
            <a:b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concat</a:t>
            </a:r>
            <a:b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1699000" y="2738800"/>
            <a:ext cx="9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build</a:t>
            </a:r>
            <a:b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ifold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7" name="Google Shape;217;p18"/>
          <p:cNvCxnSpPr/>
          <p:nvPr/>
        </p:nvCxnSpPr>
        <p:spPr>
          <a:xfrm flipH="1" rot="10800000">
            <a:off x="1337975" y="3246175"/>
            <a:ext cx="828600" cy="45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18"/>
          <p:cNvCxnSpPr/>
          <p:nvPr/>
        </p:nvCxnSpPr>
        <p:spPr>
          <a:xfrm>
            <a:off x="1251775" y="2504000"/>
            <a:ext cx="919500" cy="33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Google Shape;219;p18"/>
          <p:cNvSpPr/>
          <p:nvPr/>
        </p:nvSpPr>
        <p:spPr>
          <a:xfrm>
            <a:off x="2062050" y="1087150"/>
            <a:ext cx="5498400" cy="115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build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(3, f) = [f(0), f(1), f(2)]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ifold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(3, f, init) = f(f(f(init, 0), 1), 2)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328425" y="4700900"/>
            <a:ext cx="820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[1]:</a:t>
            </a: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A. Shaikhha et al. 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Destination-passing style for efficient memory management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b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FHCP 2017</a:t>
            </a:r>
            <a:endParaRPr b="1"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1972800" y="3243075"/>
            <a:ext cx="49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[1]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/>
          <p:nvPr/>
        </p:nvSpPr>
        <p:spPr>
          <a:xfrm>
            <a:off x="1151250" y="3174925"/>
            <a:ext cx="48177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ifold(N, 0, λa. λi. a + xs@i * xs@i)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1151250" y="3403525"/>
            <a:ext cx="45975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reduce(+, map(λx. x * x, xs))</a:t>
            </a:r>
            <a:endParaRPr sz="18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1151250" y="2301875"/>
            <a:ext cx="48660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ifold(N, 0, λa. λi. a + xs@i * ys@i)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9" name="Google Shape;229;p19"/>
          <p:cNvSpPr txBox="1"/>
          <p:nvPr/>
        </p:nvSpPr>
        <p:spPr>
          <a:xfrm>
            <a:off x="1151250" y="2530475"/>
            <a:ext cx="45975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reduce(+, map(*, zip(xs, ys)))</a:t>
            </a:r>
            <a:endParaRPr sz="18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1151250" y="3982150"/>
            <a:ext cx="43359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ifold(N, 0, λa. λi. a + xs@i)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1151250" y="4210750"/>
            <a:ext cx="3343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reduce(+, 0, xs)</a:t>
            </a:r>
            <a:endParaRPr sz="18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7040" y="3597550"/>
            <a:ext cx="1649460" cy="14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5950" y="3731681"/>
            <a:ext cx="2536200" cy="131456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9"/>
          <p:cNvSpPr txBox="1"/>
          <p:nvPr/>
        </p:nvSpPr>
        <p:spPr>
          <a:xfrm>
            <a:off x="1151250" y="3672900"/>
            <a:ext cx="27909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Array sum</a:t>
            </a:r>
            <a:b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b="1"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5" name="Google Shape;235;p19"/>
          <p:cNvSpPr txBox="1"/>
          <p:nvPr/>
        </p:nvSpPr>
        <p:spPr>
          <a:xfrm>
            <a:off x="1151250" y="2864275"/>
            <a:ext cx="22224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Vector norm</a:t>
            </a:r>
            <a:b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6409050" y="3174925"/>
            <a:ext cx="23298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xs)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19"/>
          <p:cNvSpPr txBox="1"/>
          <p:nvPr/>
        </p:nvSpPr>
        <p:spPr>
          <a:xfrm>
            <a:off x="1151250" y="2005150"/>
            <a:ext cx="22224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Dot product</a:t>
            </a:r>
            <a:b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>
            <a:off x="6409050" y="2301875"/>
            <a:ext cx="20328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ys)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1260276" y="1265050"/>
            <a:ext cx="6492900" cy="5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1207925" y="1243550"/>
            <a:ext cx="6492900" cy="54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19"/>
          <p:cNvSpPr txBox="1"/>
          <p:nvPr/>
        </p:nvSpPr>
        <p:spPr>
          <a:xfrm>
            <a:off x="1242700" y="1286575"/>
            <a:ext cx="63024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ys) = reduce(+, map(*, zip(xs, ys)))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1242700" y="1286575"/>
            <a:ext cx="65961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(xs, ys) = </a:t>
            </a: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ifold(N, 0, λa. λi. a + xs@i * ys@i)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4" name="Google Shape;244;p19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Idiom recognition on minimalist IR</a:t>
            </a:r>
            <a:endParaRPr sz="3600">
              <a:solidFill>
                <a:schemeClr val="lt1"/>
              </a:solidFill>
            </a:endParaRPr>
          </a:p>
        </p:txBody>
      </p:sp>
      <p:cxnSp>
        <p:nvCxnSpPr>
          <p:cNvPr id="245" name="Google Shape;245;p19"/>
          <p:cNvCxnSpPr/>
          <p:nvPr/>
        </p:nvCxnSpPr>
        <p:spPr>
          <a:xfrm>
            <a:off x="5937650" y="2543175"/>
            <a:ext cx="449700" cy="3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19"/>
          <p:cNvCxnSpPr/>
          <p:nvPr/>
        </p:nvCxnSpPr>
        <p:spPr>
          <a:xfrm>
            <a:off x="5937650" y="3425825"/>
            <a:ext cx="449700" cy="3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7" name="Google Shape;24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550" y="1243550"/>
            <a:ext cx="542700" cy="5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550" y="2181671"/>
            <a:ext cx="449700" cy="44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550" y="3007875"/>
            <a:ext cx="44970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550" y="3834101"/>
            <a:ext cx="449700" cy="44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19"/>
          <p:cNvCxnSpPr/>
          <p:nvPr/>
        </p:nvCxnSpPr>
        <p:spPr>
          <a:xfrm>
            <a:off x="6194775" y="1709875"/>
            <a:ext cx="13686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19"/>
          <p:cNvCxnSpPr/>
          <p:nvPr/>
        </p:nvCxnSpPr>
        <p:spPr>
          <a:xfrm>
            <a:off x="4331250" y="4388963"/>
            <a:ext cx="4815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3" name="Google Shape;2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550" y="3019871"/>
            <a:ext cx="449700" cy="44967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9"/>
          <p:cNvSpPr txBox="1"/>
          <p:nvPr/>
        </p:nvSpPr>
        <p:spPr>
          <a:xfrm>
            <a:off x="1151250" y="2301175"/>
            <a:ext cx="4597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reduce(+, map(*, zip(xs, ys)))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1151250" y="3174925"/>
            <a:ext cx="4597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reduce(+, map(λx. x * x, xs))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6" name="Google Shape;256;p19"/>
          <p:cNvSpPr txBox="1"/>
          <p:nvPr/>
        </p:nvSpPr>
        <p:spPr>
          <a:xfrm>
            <a:off x="1151250" y="3982150"/>
            <a:ext cx="3343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reduce(+, 0, xs)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Ingredient #2: Rules and idioms</a:t>
            </a:r>
            <a:endParaRPr sz="2600"/>
          </a:p>
        </p:txBody>
      </p:sp>
      <p:sp>
        <p:nvSpPr>
          <p:cNvPr id="262" name="Google Shape;262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20"/>
          <p:cNvSpPr txBox="1"/>
          <p:nvPr>
            <p:ph idx="4294967295" type="body"/>
          </p:nvPr>
        </p:nvSpPr>
        <p:spPr>
          <a:xfrm>
            <a:off x="535775" y="1087150"/>
            <a:ext cx="3946800" cy="3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Language</a:t>
            </a:r>
            <a:r>
              <a:rPr b="1" lang="en"/>
              <a:t> rules</a:t>
            </a:r>
            <a:endParaRPr/>
          </a:p>
        </p:txBody>
      </p:sp>
      <p:sp>
        <p:nvSpPr>
          <p:cNvPr id="264" name="Google Shape;264;p20"/>
          <p:cNvSpPr txBox="1"/>
          <p:nvPr>
            <p:ph idx="4294967295" type="body"/>
          </p:nvPr>
        </p:nvSpPr>
        <p:spPr>
          <a:xfrm>
            <a:off x="4712389" y="1087150"/>
            <a:ext cx="3946800" cy="3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Library idioms (e.g., PyTorch, BLAS)</a:t>
            </a:r>
            <a:endParaRPr/>
          </a:p>
        </p:txBody>
      </p:sp>
      <p:sp>
        <p:nvSpPr>
          <p:cNvPr id="265" name="Google Shape;265;p20"/>
          <p:cNvSpPr txBox="1"/>
          <p:nvPr/>
        </p:nvSpPr>
        <p:spPr>
          <a:xfrm>
            <a:off x="653500" y="2064450"/>
            <a:ext cx="2273100" cy="4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build(N, f)@i = f(i)</a:t>
            </a:r>
            <a:endParaRPr baseline="-250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6" name="Google Shape;266;p20"/>
          <p:cNvSpPr txBox="1"/>
          <p:nvPr/>
        </p:nvSpPr>
        <p:spPr>
          <a:xfrm>
            <a:off x="653500" y="1576525"/>
            <a:ext cx="1079100" cy="4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x = x *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20"/>
          <p:cNvSpPr txBox="1"/>
          <p:nvPr/>
        </p:nvSpPr>
        <p:spPr>
          <a:xfrm>
            <a:off x="4842275" y="1576525"/>
            <a:ext cx="3469200" cy="61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 =</a:t>
            </a:r>
            <a:b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ifold(N, λa. λi. A@i * B@i + a)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20"/>
          <p:cNvSpPr txBox="1"/>
          <p:nvPr/>
        </p:nvSpPr>
        <p:spPr>
          <a:xfrm>
            <a:off x="4842275" y="2312750"/>
            <a:ext cx="2786700" cy="4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fill</a:t>
            </a: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(c) = build(N, λi. c)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/>
          <p:nvPr/>
        </p:nvSpPr>
        <p:spPr>
          <a:xfrm>
            <a:off x="3783675" y="2304750"/>
            <a:ext cx="1563900" cy="46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4" name="Google Shape;274;p21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Ingredient #3: Equality saturation</a:t>
            </a:r>
            <a:endParaRPr sz="2600"/>
          </a:p>
        </p:txBody>
      </p:sp>
      <p:sp>
        <p:nvSpPr>
          <p:cNvPr id="275" name="Google Shape;275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21"/>
          <p:cNvSpPr/>
          <p:nvPr/>
        </p:nvSpPr>
        <p:spPr>
          <a:xfrm>
            <a:off x="3243150" y="3027825"/>
            <a:ext cx="452700" cy="46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4324200" y="3027825"/>
            <a:ext cx="452700" cy="46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8" name="Google Shape;278;p21"/>
          <p:cNvSpPr txBox="1"/>
          <p:nvPr/>
        </p:nvSpPr>
        <p:spPr>
          <a:xfrm>
            <a:off x="328425" y="4700900"/>
            <a:ext cx="820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[2]:</a:t>
            </a: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R. Tate et al. 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Equality saturation: a new approach to optimization. </a:t>
            </a:r>
            <a:r>
              <a:rPr b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POPL ‘09</a:t>
            </a:r>
            <a:endParaRPr b="1"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3783675" y="1651875"/>
            <a:ext cx="452700" cy="46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3826575" y="2339850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1" name="Google Shape;281;p21"/>
          <p:cNvSpPr/>
          <p:nvPr/>
        </p:nvSpPr>
        <p:spPr>
          <a:xfrm>
            <a:off x="3826575" y="1686975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3286050" y="3062925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4367100" y="3062925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3783675" y="2304750"/>
            <a:ext cx="452700" cy="46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85" name="Google Shape;285;p21"/>
          <p:cNvCxnSpPr>
            <a:stCxn id="281" idx="2"/>
            <a:endCxn id="284" idx="0"/>
          </p:cNvCxnSpPr>
          <p:nvPr/>
        </p:nvCxnSpPr>
        <p:spPr>
          <a:xfrm>
            <a:off x="4010025" y="2080575"/>
            <a:ext cx="0" cy="22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6" name="Google Shape;286;p21"/>
          <p:cNvCxnSpPr>
            <a:stCxn id="287" idx="2"/>
            <a:endCxn id="277" idx="0"/>
          </p:cNvCxnSpPr>
          <p:nvPr/>
        </p:nvCxnSpPr>
        <p:spPr>
          <a:xfrm rot="5400000">
            <a:off x="4672850" y="2611200"/>
            <a:ext cx="294300" cy="5388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8" name="Google Shape;288;p21"/>
          <p:cNvCxnSpPr>
            <a:stCxn id="280" idx="2"/>
            <a:endCxn id="276" idx="0"/>
          </p:cNvCxnSpPr>
          <p:nvPr/>
        </p:nvCxnSpPr>
        <p:spPr>
          <a:xfrm rot="5400000">
            <a:off x="3592575" y="2610300"/>
            <a:ext cx="294300" cy="5406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21"/>
          <p:cNvCxnSpPr>
            <a:stCxn id="280" idx="2"/>
            <a:endCxn id="277" idx="0"/>
          </p:cNvCxnSpPr>
          <p:nvPr/>
        </p:nvCxnSpPr>
        <p:spPr>
          <a:xfrm flipH="1" rot="-5400000">
            <a:off x="4133175" y="2610300"/>
            <a:ext cx="294300" cy="5406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21"/>
          <p:cNvSpPr/>
          <p:nvPr/>
        </p:nvSpPr>
        <p:spPr>
          <a:xfrm>
            <a:off x="4872950" y="2339850"/>
            <a:ext cx="432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0" name="Google Shape;290;p21"/>
          <p:cNvSpPr/>
          <p:nvPr/>
        </p:nvSpPr>
        <p:spPr>
          <a:xfrm>
            <a:off x="5448150" y="3027825"/>
            <a:ext cx="452700" cy="46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1" name="Google Shape;291;p21"/>
          <p:cNvSpPr/>
          <p:nvPr/>
        </p:nvSpPr>
        <p:spPr>
          <a:xfrm>
            <a:off x="5491050" y="3062925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2" name="Google Shape;292;p21"/>
          <p:cNvSpPr/>
          <p:nvPr/>
        </p:nvSpPr>
        <p:spPr>
          <a:xfrm>
            <a:off x="6666202" y="2377801"/>
            <a:ext cx="1367400" cy="35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21"/>
          <p:cNvSpPr/>
          <p:nvPr/>
        </p:nvSpPr>
        <p:spPr>
          <a:xfrm>
            <a:off x="6655175" y="2364200"/>
            <a:ext cx="1367400" cy="3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4" name="Google Shape;294;p21"/>
          <p:cNvCxnSpPr>
            <a:stCxn id="287" idx="2"/>
            <a:endCxn id="290" idx="0"/>
          </p:cNvCxnSpPr>
          <p:nvPr/>
        </p:nvCxnSpPr>
        <p:spPr>
          <a:xfrm flipH="1" rot="-5400000">
            <a:off x="5234750" y="2588100"/>
            <a:ext cx="294300" cy="5850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5" name="Google Shape;295;p21"/>
          <p:cNvSpPr txBox="1"/>
          <p:nvPr/>
        </p:nvSpPr>
        <p:spPr>
          <a:xfrm>
            <a:off x="698775" y="2305800"/>
            <a:ext cx="159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a / 2 + 2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6" name="Google Shape;296;p21"/>
          <p:cNvSpPr txBox="1"/>
          <p:nvPr/>
        </p:nvSpPr>
        <p:spPr>
          <a:xfrm>
            <a:off x="6624875" y="2305800"/>
            <a:ext cx="159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 &gt;&gt; 1 + 2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97" name="Google Shape;297;p21"/>
          <p:cNvCxnSpPr>
            <a:stCxn id="295" idx="3"/>
          </p:cNvCxnSpPr>
          <p:nvPr/>
        </p:nvCxnSpPr>
        <p:spPr>
          <a:xfrm>
            <a:off x="2291175" y="2536650"/>
            <a:ext cx="946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8" name="Google Shape;298;p21"/>
          <p:cNvCxnSpPr/>
          <p:nvPr/>
        </p:nvCxnSpPr>
        <p:spPr>
          <a:xfrm>
            <a:off x="5580625" y="2536650"/>
            <a:ext cx="96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9" name="Google Shape;299;p21"/>
          <p:cNvCxnSpPr>
            <a:stCxn id="300" idx="2"/>
            <a:endCxn id="276" idx="0"/>
          </p:cNvCxnSpPr>
          <p:nvPr/>
        </p:nvCxnSpPr>
        <p:spPr>
          <a:xfrm rot="5400000">
            <a:off x="3266025" y="2283900"/>
            <a:ext cx="947400" cy="540600"/>
          </a:xfrm>
          <a:prstGeom prst="bentConnector3">
            <a:avLst>
              <a:gd fmla="val 920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0" name="Google Shape;300;p21"/>
          <p:cNvSpPr/>
          <p:nvPr/>
        </p:nvSpPr>
        <p:spPr>
          <a:xfrm>
            <a:off x="3826575" y="1686900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1" name="Google Shape;301;p21"/>
          <p:cNvSpPr/>
          <p:nvPr/>
        </p:nvSpPr>
        <p:spPr>
          <a:xfrm>
            <a:off x="4872950" y="2339850"/>
            <a:ext cx="432900" cy="393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2" name="Google Shape;302;p21"/>
          <p:cNvSpPr/>
          <p:nvPr/>
        </p:nvSpPr>
        <p:spPr>
          <a:xfrm>
            <a:off x="4367100" y="3062925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3" name="Google Shape;303;p21"/>
          <p:cNvSpPr/>
          <p:nvPr/>
        </p:nvSpPr>
        <p:spPr>
          <a:xfrm>
            <a:off x="5491050" y="3062925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4" name="Google Shape;304;p21"/>
          <p:cNvSpPr/>
          <p:nvPr/>
        </p:nvSpPr>
        <p:spPr>
          <a:xfrm>
            <a:off x="3286050" y="3062925"/>
            <a:ext cx="366900" cy="393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5" name="Google Shape;305;p21"/>
          <p:cNvSpPr txBox="1"/>
          <p:nvPr/>
        </p:nvSpPr>
        <p:spPr>
          <a:xfrm>
            <a:off x="4550600" y="1747700"/>
            <a:ext cx="1563900" cy="4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x / 2 = x &gt;&gt;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ED1B2F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0E4B47"/>
      </a:accent2>
      <a:accent3>
        <a:srgbClr val="002C42"/>
      </a:accent3>
      <a:accent4>
        <a:srgbClr val="51B9A3"/>
      </a:accent4>
      <a:accent5>
        <a:srgbClr val="FF9000"/>
      </a:accent5>
      <a:accent6>
        <a:srgbClr val="FD919B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